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76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5" r:id="rId17"/>
    <p:sldId id="273" r:id="rId18"/>
    <p:sldId id="274" r:id="rId19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86" userDrawn="1">
          <p15:clr>
            <a:srgbClr val="A4A3A4"/>
          </p15:clr>
        </p15:guide>
        <p15:guide id="2" pos="57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C741"/>
    <a:srgbClr val="FFE05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F72993-4CA9-48E6-8A2D-1DD5D10339ED}" v="2" dt="2025-07-30T08:51:53.8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158" d="100"/>
          <a:sy n="158" d="100"/>
        </p:scale>
        <p:origin x="268" y="88"/>
      </p:cViewPr>
      <p:guideLst>
        <p:guide orient="horz" pos="686"/>
        <p:guide pos="57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bienne Peter" userId="37a3ee37-d044-4334-a018-dbad54cf4aad" providerId="ADAL" clId="{3DF72993-4CA9-48E6-8A2D-1DD5D10339ED}"/>
    <pc:docChg chg="modSld">
      <pc:chgData name="Fabienne Peter" userId="37a3ee37-d044-4334-a018-dbad54cf4aad" providerId="ADAL" clId="{3DF72993-4CA9-48E6-8A2D-1DD5D10339ED}" dt="2025-07-30T08:52:13.537" v="6" actId="14100"/>
      <pc:docMkLst>
        <pc:docMk/>
      </pc:docMkLst>
      <pc:sldChg chg="addSp modSp mod">
        <pc:chgData name="Fabienne Peter" userId="37a3ee37-d044-4334-a018-dbad54cf4aad" providerId="ADAL" clId="{3DF72993-4CA9-48E6-8A2D-1DD5D10339ED}" dt="2025-07-30T08:52:13.537" v="6" actId="14100"/>
        <pc:sldMkLst>
          <pc:docMk/>
          <pc:sldMk cId="3796438515" sldId="257"/>
        </pc:sldMkLst>
        <pc:picChg chg="add mod">
          <ac:chgData name="Fabienne Peter" userId="37a3ee37-d044-4334-a018-dbad54cf4aad" providerId="ADAL" clId="{3DF72993-4CA9-48E6-8A2D-1DD5D10339ED}" dt="2025-07-30T08:52:13.537" v="6" actId="14100"/>
          <ac:picMkLst>
            <pc:docMk/>
            <pc:sldMk cId="3796438515" sldId="257"/>
            <ac:picMk id="4" creationId="{FCC4A3F0-4F7E-FE75-8815-9690BACEA03F}"/>
          </ac:picMkLst>
        </pc:picChg>
        <pc:picChg chg="mod">
          <ac:chgData name="Fabienne Peter" userId="37a3ee37-d044-4334-a018-dbad54cf4aad" providerId="ADAL" clId="{3DF72993-4CA9-48E6-8A2D-1DD5D10339ED}" dt="2025-07-30T08:51:53.820" v="5" actId="1076"/>
          <ac:picMkLst>
            <pc:docMk/>
            <pc:sldMk cId="3796438515" sldId="257"/>
            <ac:picMk id="1026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CH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9BFC3A-8366-4FA3-B79A-D2A8626AF51F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CH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FC1389-D625-4D6C-A6B8-EAD1D401B3E8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654726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lienbildplatzhalt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izenplatzhalt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de-CH" altLang="de-DE">
              <a:ea typeface="ＭＳ Ｐゴシック" panose="020B0600070205080204" pitchFamily="34" charset="-128"/>
            </a:endParaRPr>
          </a:p>
        </p:txBody>
      </p:sp>
      <p:sp>
        <p:nvSpPr>
          <p:cNvPr id="5124" name="Foliennummernplatzhalt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31838" indent="-28098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28713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579563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32000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489200" indent="-2238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46400" indent="-2238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03600" indent="-2238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60800" indent="-2238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0410554-51D9-450E-A34A-20D3D90EC56B}" type="slidenum">
              <a:rPr lang="de-DE" altLang="de-DE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084982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Formatvorlage des Untertitelmasters durch Klicken bearbeiten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39229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402825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644370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004165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275817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435498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104784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495206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CH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126597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809335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641240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48ABF-B2F0-49FA-80D9-D8AEBBD01F11}" type="datetimeFigureOut">
              <a:rPr lang="de-CH" smtClean="0"/>
              <a:t>30.07.2025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EE6E9-7E05-4697-8411-79CF0392B15F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943865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berufsberatung.ch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z.bs.ch/" TargetMode="External"/><Relationship Id="rId2" Type="http://schemas.openxmlformats.org/officeDocument/2006/relationships/hyperlink" Target="http://www.berufsberatung.ch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b.bs.c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3274" y="412750"/>
            <a:ext cx="8702675" cy="1703388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de-DE" altLang="de-DE" sz="6000" b="1" dirty="0">
                <a:latin typeface="+mn-lt"/>
                <a:ea typeface="Aktiv Grotesk bold" panose="020B0804020202020204" pitchFamily="34" charset="0"/>
                <a:cs typeface="Aktiv Grotesk bold" panose="020B0804020202020204" pitchFamily="34" charset="0"/>
              </a:rPr>
              <a:t>Herzlich willkommen </a:t>
            </a:r>
            <a:br>
              <a:rPr lang="de-DE" altLang="de-DE" sz="6000" b="1" dirty="0">
                <a:latin typeface="+mn-lt"/>
                <a:ea typeface="Aktiv Grotesk bold" panose="020B0804020202020204" pitchFamily="34" charset="0"/>
                <a:cs typeface="Aktiv Grotesk bold" panose="020B0804020202020204" pitchFamily="34" charset="0"/>
              </a:rPr>
            </a:br>
            <a:r>
              <a:rPr lang="de-DE" altLang="de-DE" sz="6000" b="1" dirty="0">
                <a:solidFill>
                  <a:srgbClr val="C6D980"/>
                </a:solidFill>
                <a:latin typeface="+mn-lt"/>
                <a:ea typeface="Aktiv Grotesk bold" panose="020B0804020202020204" pitchFamily="34" charset="0"/>
                <a:cs typeface="Aktiv Grotesk bold" panose="020B0804020202020204" pitchFamily="34" charset="0"/>
              </a:rPr>
              <a:t>zum Elternabend</a:t>
            </a:r>
            <a:endParaRPr lang="de-CH" altLang="de-DE" sz="6000" b="1" dirty="0">
              <a:solidFill>
                <a:srgbClr val="C6D980"/>
              </a:solidFill>
              <a:latin typeface="+mn-lt"/>
              <a:ea typeface="Aktiv Grotesk bold" panose="020B0804020202020204" pitchFamily="34" charset="0"/>
              <a:cs typeface="Aktiv Grotesk bold" panose="020B0804020202020204" pitchFamily="34" charset="0"/>
            </a:endParaRPr>
          </a:p>
        </p:txBody>
      </p:sp>
      <p:grpSp>
        <p:nvGrpSpPr>
          <p:cNvPr id="13" name="Gruppieren 12"/>
          <p:cNvGrpSpPr/>
          <p:nvPr/>
        </p:nvGrpSpPr>
        <p:grpSpPr>
          <a:xfrm>
            <a:off x="804196" y="2408238"/>
            <a:ext cx="10194003" cy="1846262"/>
            <a:chOff x="1391024" y="2203083"/>
            <a:chExt cx="10478490" cy="2804270"/>
          </a:xfrm>
        </p:grpSpPr>
        <p:pic>
          <p:nvPicPr>
            <p:cNvPr id="1028" name="Picture 4" descr="https://www.sek-baeumlihof.ch/textblock/@@images/943fd8a0-419e-4f1a-b80a-39297faaf210.jpe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1024" y="2233259"/>
              <a:ext cx="2011082" cy="13386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Schulhaus De Wette | Schwald Fenster A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37745" y="2228985"/>
              <a:ext cx="1939745" cy="1342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6" name="Picture 12" descr="https://romanweyeneth.ch/v4/wp-content/uploads/2015/03/17SHBS_SNDG02.9_RWY0095-1500x1000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6116" y="2203083"/>
              <a:ext cx="1997906" cy="1331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8" name="Picture 14" descr="https://www.sek-st-alban.ch/textblock/@@images/96259782-7464-4a30-a0af-22e22c3b74b4.jpe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762"/>
            <a:stretch/>
          </p:blipFill>
          <p:spPr bwMode="auto">
            <a:xfrm>
              <a:off x="7746675" y="2228985"/>
              <a:ext cx="1988996" cy="13346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0" name="Picture 16" descr="https://www.sek-wasgenring.ch/textblock/@@images/adfc7dfe-54a2-4ac8-84af-7bd41f269ba9.jpe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4949"/>
            <a:stretch/>
          </p:blipFill>
          <p:spPr bwMode="auto">
            <a:xfrm>
              <a:off x="1391024" y="3684732"/>
              <a:ext cx="1997635" cy="13211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Grafik 5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004"/>
            <a:stretch/>
          </p:blipFill>
          <p:spPr>
            <a:xfrm>
              <a:off x="3537746" y="3673769"/>
              <a:ext cx="1940562" cy="1332135"/>
            </a:xfrm>
            <a:prstGeom prst="rect">
              <a:avLst/>
            </a:prstGeom>
          </p:spPr>
        </p:pic>
        <p:pic>
          <p:nvPicPr>
            <p:cNvPr id="7" name="Grafik 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14071" y="3673769"/>
              <a:ext cx="1997906" cy="1333584"/>
            </a:xfrm>
            <a:prstGeom prst="rect">
              <a:avLst/>
            </a:prstGeom>
          </p:spPr>
        </p:pic>
        <p:pic>
          <p:nvPicPr>
            <p:cNvPr id="8" name="Grafik 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54763" y="3665677"/>
              <a:ext cx="1996969" cy="1332135"/>
            </a:xfrm>
            <a:prstGeom prst="rect">
              <a:avLst/>
            </a:prstGeom>
          </p:spPr>
        </p:pic>
        <p:pic>
          <p:nvPicPr>
            <p:cNvPr id="10" name="Grafik 9"/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r="-740"/>
            <a:stretch/>
          </p:blipFill>
          <p:spPr>
            <a:xfrm>
              <a:off x="9871311" y="2228787"/>
              <a:ext cx="1998203" cy="1332135"/>
            </a:xfrm>
            <a:prstGeom prst="rect">
              <a:avLst/>
            </a:prstGeom>
          </p:spPr>
        </p:pic>
        <p:pic>
          <p:nvPicPr>
            <p:cNvPr id="11" name="Grafik 10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71311" y="3671601"/>
              <a:ext cx="1964391" cy="1334303"/>
            </a:xfrm>
            <a:prstGeom prst="rect">
              <a:avLst/>
            </a:prstGeom>
          </p:spPr>
        </p:pic>
      </p:grpSp>
      <p:pic>
        <p:nvPicPr>
          <p:cNvPr id="1026" name="Picture 2" descr="https://www.sek-rosental.ch/ftw-simplelayout-textblock/@@images/fa48e65f-4797-4422-a755-e12a3b922cd8.jpe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634" y="4345849"/>
            <a:ext cx="1912489" cy="98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fik 3" descr="Ein Bild, das draußen, Baum, Fassade, Gewerbegebäude enthält.&#10;&#10;KI-generierte Inhalte können fehlerhaft sein.">
            <a:extLst>
              <a:ext uri="{FF2B5EF4-FFF2-40B4-BE49-F238E27FC236}">
                <a16:creationId xmlns:a16="http://schemas.microsoft.com/office/drawing/2014/main" id="{FCC4A3F0-4F7E-FE75-8815-9690BACEA03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5162" y="4344000"/>
            <a:ext cx="1942752" cy="99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438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el 1"/>
          <p:cNvSpPr>
            <a:spLocks noGrp="1"/>
          </p:cNvSpPr>
          <p:nvPr>
            <p:ph type="title"/>
          </p:nvPr>
        </p:nvSpPr>
        <p:spPr>
          <a:xfrm>
            <a:off x="790575" y="250825"/>
            <a:ext cx="10515600" cy="1325563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sz="5000" b="1" dirty="0">
                <a:solidFill>
                  <a:srgbClr val="AAC741"/>
                </a:solidFill>
                <a:latin typeface="+mn-lt"/>
                <a:ea typeface="Aktiv Grotesk bold" panose="020B0804020202020204" pitchFamily="34" charset="0"/>
                <a:cs typeface="Aktiv Grotesk bold" panose="020B0804020202020204" pitchFamily="34" charset="0"/>
              </a:rPr>
              <a:t>Elternabend der 3X</a:t>
            </a:r>
          </a:p>
        </p:txBody>
      </p:sp>
      <p:sp>
        <p:nvSpPr>
          <p:cNvPr id="6147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de-DE" altLang="de-DE" sz="4000" dirty="0">
                <a:cs typeface="Aktiv Grotesk" pitchFamily="34" charset="0"/>
              </a:rPr>
              <a:t> Sekundarschule……</a:t>
            </a:r>
          </a:p>
          <a:p>
            <a:pPr eaLnBrk="1" hangingPunct="1"/>
            <a:r>
              <a:rPr lang="de-DE" altLang="de-DE" sz="4000" dirty="0">
                <a:cs typeface="Aktiv Grotesk" pitchFamily="34" charset="0"/>
              </a:rPr>
              <a:t> TT.MM.JJJJ</a:t>
            </a:r>
          </a:p>
          <a:p>
            <a:pPr eaLnBrk="1" hangingPunct="1"/>
            <a:r>
              <a:rPr lang="de-DE" altLang="de-DE" sz="4000" dirty="0">
                <a:cs typeface="Aktiv Grotesk" pitchFamily="34" charset="0"/>
              </a:rPr>
              <a:t> Klassenlehrperson</a:t>
            </a:r>
            <a:endParaRPr lang="de-DE" altLang="de-DE" dirty="0">
              <a:ea typeface="ＭＳ Ｐゴシック" panose="020B0600070205080204" pitchFamily="34" charset="-128"/>
            </a:endParaRPr>
          </a:p>
          <a:p>
            <a:pPr eaLnBrk="1" hangingPunct="1"/>
            <a:endParaRPr lang="de-DE" altLang="de-DE" dirty="0">
              <a:solidFill>
                <a:srgbClr val="898989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28187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Inhaltsplatzhalter 2"/>
          <p:cNvSpPr>
            <a:spLocks noGrp="1"/>
          </p:cNvSpPr>
          <p:nvPr>
            <p:ph idx="1"/>
          </p:nvPr>
        </p:nvSpPr>
        <p:spPr>
          <a:xfrm>
            <a:off x="838200" y="1443423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de-CH" altLang="de-DE" sz="5000" b="1" dirty="0">
                <a:solidFill>
                  <a:srgbClr val="AAC741"/>
                </a:solidFill>
              </a:rPr>
              <a:t>Anschlusslösungen</a:t>
            </a:r>
          </a:p>
          <a:p>
            <a:pPr marL="0" indent="0">
              <a:buNone/>
            </a:pPr>
            <a:endParaRPr lang="de-CH" altLang="de-DE" sz="5000" b="1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758" y="970757"/>
            <a:ext cx="3922784" cy="402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982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el 1"/>
          <p:cNvSpPr>
            <a:spLocks noGrp="1"/>
          </p:cNvSpPr>
          <p:nvPr>
            <p:ph type="title"/>
          </p:nvPr>
        </p:nvSpPr>
        <p:spPr>
          <a:xfrm>
            <a:off x="809625" y="476252"/>
            <a:ext cx="7886700" cy="881063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sz="5000" b="1" dirty="0">
                <a:solidFill>
                  <a:srgbClr val="AAC741"/>
                </a:solidFill>
                <a:latin typeface="+mn-lt"/>
                <a:ea typeface="Aktiv Grotesk bold" panose="020B0804020202020204" pitchFamily="34" charset="0"/>
                <a:cs typeface="Aktiv Grotesk bold" panose="020B0804020202020204" pitchFamily="34" charset="0"/>
              </a:rPr>
              <a:t>Brückenangebote</a:t>
            </a:r>
          </a:p>
        </p:txBody>
      </p:sp>
      <p:sp>
        <p:nvSpPr>
          <p:cNvPr id="8195" name="Inhaltsplatzhalter 2"/>
          <p:cNvSpPr>
            <a:spLocks noGrp="1"/>
          </p:cNvSpPr>
          <p:nvPr>
            <p:ph idx="1"/>
          </p:nvPr>
        </p:nvSpPr>
        <p:spPr>
          <a:xfrm>
            <a:off x="809625" y="1681164"/>
            <a:ext cx="7886700" cy="4351337"/>
          </a:xfrm>
        </p:spPr>
        <p:txBody>
          <a:bodyPr/>
          <a:lstStyle/>
          <a:p>
            <a:pPr eaLnBrk="1" hangingPunct="1"/>
            <a:r>
              <a:rPr lang="de-CH" altLang="de-DE" sz="3000" dirty="0"/>
              <a:t> Kombinierte und schulische Angebote</a:t>
            </a:r>
          </a:p>
          <a:p>
            <a:pPr eaLnBrk="1" hangingPunct="1"/>
            <a:r>
              <a:rPr lang="de-CH" altLang="de-DE" sz="3000" dirty="0"/>
              <a:t> Vorkurse und </a:t>
            </a:r>
            <a:r>
              <a:rPr lang="de-CH" altLang="de-DE" sz="3000" dirty="0" err="1"/>
              <a:t>Vorlehre</a:t>
            </a:r>
            <a:endParaRPr lang="de-CH" altLang="de-DE" sz="3000" dirty="0"/>
          </a:p>
          <a:p>
            <a:pPr eaLnBrk="1" hangingPunct="1"/>
            <a:r>
              <a:rPr lang="de-CH" altLang="de-DE" sz="3000" dirty="0"/>
              <a:t> 1 Jahr</a:t>
            </a:r>
          </a:p>
          <a:p>
            <a:pPr eaLnBrk="1" hangingPunct="1"/>
            <a:r>
              <a:rPr lang="de-CH" altLang="de-DE" sz="3000" dirty="0"/>
              <a:t> Vorbereitung auf die berufliche Grundbildung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10" name="Rechteck 9"/>
          <p:cNvSpPr/>
          <p:nvPr/>
        </p:nvSpPr>
        <p:spPr>
          <a:xfrm>
            <a:off x="6562724" y="4676775"/>
            <a:ext cx="4314826" cy="1203510"/>
          </a:xfrm>
          <a:prstGeom prst="rect">
            <a:avLst/>
          </a:prstGeom>
          <a:solidFill>
            <a:srgbClr val="FFE05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de-CH" sz="1700" b="1" dirty="0">
                <a:solidFill>
                  <a:schemeClr val="tx1"/>
                </a:solidFill>
              </a:rPr>
              <a:t>Für Personen, …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noch keine Lehrstelle gefunden haben.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schulische Lücken haben.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noch Zeit für die Berufswahl benötigen.</a:t>
            </a:r>
          </a:p>
        </p:txBody>
      </p:sp>
      <p:pic>
        <p:nvPicPr>
          <p:cNvPr id="8198" name="Grafi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03312">
            <a:off x="5473987" y="3687393"/>
            <a:ext cx="1699207" cy="1809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3074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Inhaltsplatzhalter 2"/>
          <p:cNvSpPr>
            <a:spLocks noGrp="1"/>
          </p:cNvSpPr>
          <p:nvPr>
            <p:ph idx="1"/>
          </p:nvPr>
        </p:nvSpPr>
        <p:spPr>
          <a:xfrm>
            <a:off x="838200" y="1443423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de-CH" altLang="de-DE" sz="5000" b="1" dirty="0">
                <a:solidFill>
                  <a:srgbClr val="AAC741"/>
                </a:solidFill>
              </a:rPr>
              <a:t>Berufliche Grundbildung</a:t>
            </a:r>
          </a:p>
          <a:p>
            <a:pPr marL="0" indent="0">
              <a:buNone/>
            </a:pPr>
            <a:endParaRPr lang="de-CH" altLang="de-DE" sz="5000" b="1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758" y="970757"/>
            <a:ext cx="3922784" cy="402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051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el 1"/>
          <p:cNvSpPr>
            <a:spLocks noGrp="1"/>
          </p:cNvSpPr>
          <p:nvPr>
            <p:ph type="title"/>
          </p:nvPr>
        </p:nvSpPr>
        <p:spPr>
          <a:xfrm>
            <a:off x="800100" y="392826"/>
            <a:ext cx="7886700" cy="1041400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sz="5000" b="1" dirty="0">
                <a:solidFill>
                  <a:srgbClr val="AAC741"/>
                </a:solidFill>
                <a:latin typeface="+mn-lt"/>
              </a:rPr>
              <a:t>Berufliche Grundbildung</a:t>
            </a:r>
          </a:p>
        </p:txBody>
      </p:sp>
      <p:sp>
        <p:nvSpPr>
          <p:cNvPr id="10243" name="Inhaltsplatzhalter 2"/>
          <p:cNvSpPr>
            <a:spLocks noGrp="1"/>
          </p:cNvSpPr>
          <p:nvPr>
            <p:ph idx="1"/>
          </p:nvPr>
        </p:nvSpPr>
        <p:spPr>
          <a:xfrm>
            <a:off x="800099" y="1573294"/>
            <a:ext cx="10772775" cy="4351337"/>
          </a:xfrm>
        </p:spPr>
        <p:txBody>
          <a:bodyPr/>
          <a:lstStyle/>
          <a:p>
            <a:pPr eaLnBrk="1" hangingPunct="1"/>
            <a:r>
              <a:rPr lang="de-CH" altLang="de-DE" sz="3000" dirty="0"/>
              <a:t>250 Lehrberufe </a:t>
            </a:r>
            <a:r>
              <a:rPr lang="de-CH" altLang="de-DE" sz="3000" dirty="0">
                <a:sym typeface="Wingdings" panose="05000000000000000000" pitchFamily="2" charset="2"/>
              </a:rPr>
              <a:t> </a:t>
            </a:r>
            <a:r>
              <a:rPr lang="de-CH" altLang="de-DE" sz="3000" dirty="0">
                <a:hlinkClick r:id="rId2"/>
              </a:rPr>
              <a:t>www.berufsberatung.ch</a:t>
            </a:r>
            <a:r>
              <a:rPr lang="de-CH" altLang="de-DE" sz="3000" dirty="0"/>
              <a:t> </a:t>
            </a:r>
          </a:p>
          <a:p>
            <a:pPr eaLnBrk="1" hangingPunct="1"/>
            <a:r>
              <a:rPr lang="de-CH" altLang="de-DE" sz="3000" dirty="0"/>
              <a:t>Ausbildung im Betrieb, in überbetrieblichen Kursen und in der Berufsschule</a:t>
            </a:r>
          </a:p>
          <a:p>
            <a:pPr eaLnBrk="1" hangingPunct="1"/>
            <a:r>
              <a:rPr lang="de-CH" altLang="de-DE" sz="3000" dirty="0"/>
              <a:t>3 - 4 Jahre zum EFZ, 2 Jahre zum EBA</a:t>
            </a:r>
          </a:p>
          <a:p>
            <a:pPr eaLnBrk="1" hangingPunct="1"/>
            <a:r>
              <a:rPr lang="de-CH" altLang="de-DE" sz="3000" dirty="0"/>
              <a:t>Berufsmaturität möglich</a:t>
            </a:r>
          </a:p>
          <a:p>
            <a:pPr eaLnBrk="1" hangingPunct="1"/>
            <a:endParaRPr lang="de-CH" altLang="de-DE" dirty="0"/>
          </a:p>
          <a:p>
            <a:pPr eaLnBrk="1" hangingPunct="1"/>
            <a:endParaRPr lang="de-CH" alt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7" name="Rechteck 6"/>
          <p:cNvSpPr/>
          <p:nvPr/>
        </p:nvSpPr>
        <p:spPr>
          <a:xfrm>
            <a:off x="5219701" y="4667250"/>
            <a:ext cx="6457949" cy="1257381"/>
          </a:xfrm>
          <a:prstGeom prst="rect">
            <a:avLst/>
          </a:prstGeom>
          <a:solidFill>
            <a:srgbClr val="FFE05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de-CH" sz="1700" b="1" dirty="0">
                <a:solidFill>
                  <a:schemeClr val="tx1"/>
                </a:solidFill>
              </a:rPr>
              <a:t>Für Personen, …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direkt ins Berufsleben einsteigen wollen.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Praxis und Theorie verbinden und einen Lohn erhalten möchten. 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praktisch alle Möglichkeiten haben möchten. </a:t>
            </a: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95791">
            <a:off x="4202024" y="4081042"/>
            <a:ext cx="1463853" cy="173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82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el 1"/>
          <p:cNvSpPr>
            <a:spLocks noGrp="1"/>
          </p:cNvSpPr>
          <p:nvPr>
            <p:ph type="title"/>
          </p:nvPr>
        </p:nvSpPr>
        <p:spPr>
          <a:xfrm>
            <a:off x="781050" y="425451"/>
            <a:ext cx="7886700" cy="1000125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sz="5000" b="1" dirty="0">
                <a:solidFill>
                  <a:srgbClr val="AAC741"/>
                </a:solidFill>
                <a:latin typeface="+mn-lt"/>
              </a:rPr>
              <a:t>Berufsmaturität BM</a:t>
            </a:r>
          </a:p>
        </p:txBody>
      </p:sp>
      <p:sp>
        <p:nvSpPr>
          <p:cNvPr id="11267" name="Inhaltsplatzhalter 2"/>
          <p:cNvSpPr>
            <a:spLocks noGrp="1"/>
          </p:cNvSpPr>
          <p:nvPr>
            <p:ph idx="1"/>
          </p:nvPr>
        </p:nvSpPr>
        <p:spPr>
          <a:xfrm>
            <a:off x="911225" y="1568450"/>
            <a:ext cx="8177213" cy="4351338"/>
          </a:xfrm>
        </p:spPr>
        <p:txBody>
          <a:bodyPr/>
          <a:lstStyle/>
          <a:p>
            <a:pPr eaLnBrk="1" hangingPunct="1"/>
            <a:r>
              <a:rPr lang="de-CH" altLang="de-DE" sz="2600" dirty="0"/>
              <a:t>Ergänzend oder nach der beruflichen Grundbildung (EFZ)</a:t>
            </a:r>
          </a:p>
          <a:p>
            <a:pPr eaLnBrk="1" hangingPunct="1"/>
            <a:r>
              <a:rPr lang="de-CH" altLang="de-DE" sz="2600" dirty="0"/>
              <a:t>Fünf Ausrichtungen:</a:t>
            </a:r>
            <a:br>
              <a:rPr lang="de-CH" altLang="de-DE" sz="2600" dirty="0"/>
            </a:br>
            <a:br>
              <a:rPr lang="de-CH" altLang="de-DE" sz="2600" dirty="0"/>
            </a:br>
            <a:br>
              <a:rPr lang="de-CH" altLang="de-DE" sz="2600" dirty="0"/>
            </a:br>
            <a:br>
              <a:rPr lang="de-CH" altLang="de-DE" sz="2600" dirty="0"/>
            </a:br>
            <a:br>
              <a:rPr lang="de-CH" altLang="de-DE" sz="2600" dirty="0"/>
            </a:br>
            <a:endParaRPr lang="de-CH" altLang="de-DE" sz="800" dirty="0"/>
          </a:p>
          <a:p>
            <a:pPr eaLnBrk="1" hangingPunct="1"/>
            <a:r>
              <a:rPr lang="de-CH" altLang="de-DE" sz="2600" dirty="0"/>
              <a:t>Studium an FH, mit </a:t>
            </a:r>
            <a:r>
              <a:rPr lang="de-CH" altLang="de-DE" sz="2600" dirty="0" err="1"/>
              <a:t>Passerelle</a:t>
            </a:r>
            <a:r>
              <a:rPr lang="de-CH" altLang="de-DE" sz="2600" dirty="0"/>
              <a:t> an Uni, ETH und PH</a:t>
            </a:r>
          </a:p>
          <a:p>
            <a:pPr eaLnBrk="1" hangingPunct="1"/>
            <a:endParaRPr lang="de-CH" alt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7" name="Rechteck 6"/>
          <p:cNvSpPr/>
          <p:nvPr/>
        </p:nvSpPr>
        <p:spPr>
          <a:xfrm>
            <a:off x="4496991" y="5002426"/>
            <a:ext cx="7312818" cy="1235075"/>
          </a:xfrm>
          <a:prstGeom prst="rect">
            <a:avLst/>
          </a:prstGeom>
          <a:solidFill>
            <a:srgbClr val="FFE05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de-CH" sz="1700" b="1" dirty="0">
                <a:solidFill>
                  <a:schemeClr val="tx1"/>
                </a:solidFill>
              </a:rPr>
              <a:t>Für Personen, …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ihre Allgemeinbildung vertiefen wollen.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mit einem EFZ plus BM zwei Abschlüsse erlangen möchten. 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mit der Berufsmaturität alle Weiterbildungsmöglichkeiten haben möchten. </a:t>
            </a: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710046">
            <a:off x="3638193" y="4568551"/>
            <a:ext cx="1353257" cy="1605280"/>
          </a:xfrm>
          <a:prstGeom prst="rect">
            <a:avLst/>
          </a:prstGeom>
        </p:spPr>
      </p:pic>
      <p:graphicFrame>
        <p:nvGraphicFramePr>
          <p:cNvPr id="5" name="Tabel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2113084"/>
              </p:ext>
            </p:extLst>
          </p:nvPr>
        </p:nvGraphicFramePr>
        <p:xfrm>
          <a:off x="1239031" y="2553793"/>
          <a:ext cx="669529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47647">
                  <a:extLst>
                    <a:ext uri="{9D8B030D-6E8A-4147-A177-3AD203B41FA5}">
                      <a16:colId xmlns:a16="http://schemas.microsoft.com/office/drawing/2014/main" val="1527642276"/>
                    </a:ext>
                  </a:extLst>
                </a:gridCol>
                <a:gridCol w="3347647">
                  <a:extLst>
                    <a:ext uri="{9D8B030D-6E8A-4147-A177-3AD203B41FA5}">
                      <a16:colId xmlns:a16="http://schemas.microsoft.com/office/drawing/2014/main" val="4089142363"/>
                    </a:ext>
                  </a:extLst>
                </a:gridCol>
              </a:tblGrid>
              <a:tr h="342376">
                <a:tc>
                  <a:txBody>
                    <a:bodyPr/>
                    <a:lstStyle/>
                    <a:p>
                      <a:pPr lvl="1" algn="ctr" eaLnBrk="1" hangingPunct="1"/>
                      <a:r>
                        <a:rPr lang="de-CH" altLang="de-DE" sz="1800" dirty="0"/>
                        <a:t>Gestaltung und Kunst</a:t>
                      </a:r>
                      <a:endParaRPr lang="de-CH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800" dirty="0"/>
                        <a:t>Gesundheit und Soziales </a:t>
                      </a:r>
                      <a:endParaRPr lang="de-CH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452722"/>
                  </a:ext>
                </a:extLst>
              </a:tr>
              <a:tr h="593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800" dirty="0"/>
                        <a:t>Natur, Landschaft und Lebensmittel </a:t>
                      </a:r>
                      <a:endParaRPr lang="de-CH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800" dirty="0"/>
                        <a:t>Technik, Architektur und </a:t>
                      </a:r>
                      <a:br>
                        <a:rPr lang="de-CH" altLang="de-DE" sz="1800" dirty="0"/>
                      </a:br>
                      <a:r>
                        <a:rPr lang="de-CH" altLang="de-DE" sz="1800" dirty="0"/>
                        <a:t>Life </a:t>
                      </a:r>
                      <a:r>
                        <a:rPr lang="de-CH" altLang="de-DE" sz="1800" dirty="0" err="1"/>
                        <a:t>Sciences</a:t>
                      </a:r>
                      <a:r>
                        <a:rPr lang="de-CH" altLang="de-DE" sz="1800" dirty="0"/>
                        <a:t> </a:t>
                      </a:r>
                      <a:endParaRPr lang="de-CH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1368056"/>
                  </a:ext>
                </a:extLst>
              </a:tr>
              <a:tr h="33923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800" dirty="0"/>
                        <a:t>Wirtschaft und Dienstleistungen</a:t>
                      </a:r>
                      <a:endParaRPr lang="de-CH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CH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32169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2473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5" name="Titel 4"/>
          <p:cNvSpPr>
            <a:spLocks noGrp="1"/>
          </p:cNvSpPr>
          <p:nvPr>
            <p:ph type="title"/>
          </p:nvPr>
        </p:nvSpPr>
        <p:spPr>
          <a:xfrm>
            <a:off x="838200" y="260350"/>
            <a:ext cx="10515600" cy="1325563"/>
          </a:xfrm>
        </p:spPr>
        <p:txBody>
          <a:bodyPr>
            <a:normAutofit/>
          </a:bodyPr>
          <a:lstStyle/>
          <a:p>
            <a:r>
              <a:rPr lang="de-CH" altLang="de-DE" sz="5000" b="1" dirty="0">
                <a:solidFill>
                  <a:srgbClr val="AAC741"/>
                </a:solidFill>
                <a:latin typeface="+mn-lt"/>
              </a:rPr>
              <a:t>Film zur Berufslehre</a:t>
            </a:r>
            <a:endParaRPr lang="de-CH" sz="5000" b="1" dirty="0">
              <a:latin typeface="+mn-lt"/>
            </a:endParaRPr>
          </a:p>
        </p:txBody>
      </p:sp>
      <p:pic>
        <p:nvPicPr>
          <p:cNvPr id="2" name="220909_ed_berufsbildung_elternabend_berufslehre_1080p25_15mb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20252" y="1321134"/>
            <a:ext cx="8582527" cy="4827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45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de-CH" altLang="de-DE" sz="4800" b="1" dirty="0">
                <a:solidFill>
                  <a:srgbClr val="AAC741"/>
                </a:solidFill>
              </a:rPr>
              <a:t>Weiterführende Schulen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333" y="1418840"/>
            <a:ext cx="3922784" cy="402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427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de-CH" altLang="de-DE" b="1" dirty="0">
                <a:solidFill>
                  <a:srgbClr val="AAC741"/>
                </a:solidFill>
                <a:latin typeface="+mn-lt"/>
              </a:rPr>
              <a:t>Wirtschaftsmittelschule WMS</a:t>
            </a:r>
            <a:br>
              <a:rPr lang="de-CH" altLang="de-DE" b="1" dirty="0">
                <a:solidFill>
                  <a:srgbClr val="AAC741"/>
                </a:solidFill>
                <a:latin typeface="+mn-lt"/>
              </a:rPr>
            </a:br>
            <a:r>
              <a:rPr lang="de-CH" altLang="de-DE" b="1" dirty="0">
                <a:solidFill>
                  <a:srgbClr val="AAC741"/>
                </a:solidFill>
                <a:latin typeface="+mn-lt"/>
              </a:rPr>
              <a:t>Informatikmittelschule IMS</a:t>
            </a:r>
          </a:p>
        </p:txBody>
      </p:sp>
      <p:sp>
        <p:nvSpPr>
          <p:cNvPr id="14339" name="Inhaltsplatzhalter 2"/>
          <p:cNvSpPr>
            <a:spLocks noGrp="1"/>
          </p:cNvSpPr>
          <p:nvPr>
            <p:ph idx="1"/>
          </p:nvPr>
        </p:nvSpPr>
        <p:spPr>
          <a:xfrm>
            <a:off x="838200" y="1930400"/>
            <a:ext cx="10515600" cy="4351338"/>
          </a:xfrm>
        </p:spPr>
        <p:txBody>
          <a:bodyPr/>
          <a:lstStyle/>
          <a:p>
            <a:pPr eaLnBrk="1" hangingPunct="1"/>
            <a:r>
              <a:rPr lang="de-CH" altLang="de-DE" sz="3000" dirty="0"/>
              <a:t>3 Jahre schulischer Unterricht</a:t>
            </a:r>
          </a:p>
          <a:p>
            <a:pPr eaLnBrk="1" hangingPunct="1"/>
            <a:r>
              <a:rPr lang="de-CH" altLang="de-DE" sz="3000" dirty="0"/>
              <a:t>Anschliessendes Praxisjahr </a:t>
            </a:r>
          </a:p>
          <a:p>
            <a:pPr eaLnBrk="1" hangingPunct="1"/>
            <a:r>
              <a:rPr lang="de-CH" altLang="de-DE" sz="3000" dirty="0"/>
              <a:t>Abschluss als Kaufmann/-frau EFZ oder Informatiker/in EFZ Fachrichtung Applikationsentwicklung plus Berufsmaturität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de-CH" altLang="de-DE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de-CH" alt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7" name="Rechteck 6"/>
          <p:cNvSpPr/>
          <p:nvPr/>
        </p:nvSpPr>
        <p:spPr>
          <a:xfrm>
            <a:off x="4373564" y="4414044"/>
            <a:ext cx="7312818" cy="1235075"/>
          </a:xfrm>
          <a:prstGeom prst="rect">
            <a:avLst/>
          </a:prstGeom>
          <a:solidFill>
            <a:srgbClr val="FFE05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de-CH" sz="1700" b="1" dirty="0">
                <a:solidFill>
                  <a:schemeClr val="tx1"/>
                </a:solidFill>
              </a:rPr>
              <a:t>Für Personen, …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sich für wirtschaftliche und konzeptionelle Zusammenhänge interessieren. 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vorwiegend eine schulische Ausbildung machen möchten. 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mit einem EFZ plus Berufsmaturität zwei Abschlüsse erlangen möchten.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710046">
            <a:off x="3438169" y="3730784"/>
            <a:ext cx="1353257" cy="1605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729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el 1"/>
          <p:cNvSpPr>
            <a:spLocks noGrp="1"/>
          </p:cNvSpPr>
          <p:nvPr>
            <p:ph type="title"/>
          </p:nvPr>
        </p:nvSpPr>
        <p:spPr>
          <a:xfrm>
            <a:off x="809625" y="528638"/>
            <a:ext cx="7886700" cy="815975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b="1" dirty="0">
                <a:solidFill>
                  <a:srgbClr val="AAC741"/>
                </a:solidFill>
                <a:latin typeface="+mn-lt"/>
              </a:rPr>
              <a:t>Fachmaturitätsschule FMS</a:t>
            </a:r>
          </a:p>
        </p:txBody>
      </p:sp>
      <p:sp>
        <p:nvSpPr>
          <p:cNvPr id="15363" name="Inhaltsplatzhalter 2"/>
          <p:cNvSpPr>
            <a:spLocks noGrp="1"/>
          </p:cNvSpPr>
          <p:nvPr>
            <p:ph idx="1"/>
          </p:nvPr>
        </p:nvSpPr>
        <p:spPr>
          <a:xfrm>
            <a:off x="911225" y="1457325"/>
            <a:ext cx="9994900" cy="4351338"/>
          </a:xfrm>
        </p:spPr>
        <p:txBody>
          <a:bodyPr/>
          <a:lstStyle/>
          <a:p>
            <a:pPr eaLnBrk="1" hangingPunct="1"/>
            <a:r>
              <a:rPr lang="de-CH" altLang="de-DE" sz="2600" dirty="0"/>
              <a:t>Schulische Ausbildung</a:t>
            </a:r>
          </a:p>
          <a:p>
            <a:pPr eaLnBrk="1" hangingPunct="1"/>
            <a:r>
              <a:rPr lang="de-CH" altLang="de-DE" sz="2600" dirty="0"/>
              <a:t>6 Fachrichtungen:</a:t>
            </a:r>
            <a:br>
              <a:rPr lang="de-CH" altLang="de-DE" sz="2600" dirty="0"/>
            </a:br>
            <a:br>
              <a:rPr lang="de-CH" altLang="de-DE" sz="2600" dirty="0"/>
            </a:br>
            <a:br>
              <a:rPr lang="de-CH" altLang="de-DE" sz="2600" dirty="0"/>
            </a:br>
            <a:br>
              <a:rPr lang="de-CH" altLang="de-DE" sz="2600" dirty="0"/>
            </a:br>
            <a:br>
              <a:rPr lang="de-CH" altLang="de-DE" sz="2600" dirty="0"/>
            </a:br>
            <a:endParaRPr lang="de-CH" altLang="de-DE" sz="800" dirty="0"/>
          </a:p>
          <a:p>
            <a:pPr eaLnBrk="1" hangingPunct="1"/>
            <a:r>
              <a:rPr lang="de-CH" altLang="de-DE" sz="2600" dirty="0"/>
              <a:t>3 Jahre zum Fachmittelschulausweis / 4 Jahre zur Fachmaturität </a:t>
            </a:r>
          </a:p>
          <a:p>
            <a:pPr eaLnBrk="1" hangingPunct="1"/>
            <a:endParaRPr lang="de-CH" alt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7" name="Rechteck 6"/>
          <p:cNvSpPr/>
          <p:nvPr/>
        </p:nvSpPr>
        <p:spPr>
          <a:xfrm>
            <a:off x="4981575" y="4870807"/>
            <a:ext cx="6690518" cy="1235075"/>
          </a:xfrm>
          <a:prstGeom prst="rect">
            <a:avLst/>
          </a:prstGeom>
          <a:solidFill>
            <a:srgbClr val="FFE05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de-CH" sz="1700" b="1" dirty="0">
                <a:solidFill>
                  <a:schemeClr val="tx1"/>
                </a:solidFill>
              </a:rPr>
              <a:t>Für Personen, …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sich für einen Beruf in einer der sechs Fachrichtungen interessieren.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ihre Allgemeinbildung vertiefen möchten.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mit der Fachmaturität alle Möglichkeiten haben möchten. </a:t>
            </a:r>
          </a:p>
        </p:txBody>
      </p:sp>
      <p:graphicFrame>
        <p:nvGraphicFramePr>
          <p:cNvPr id="2" name="Tabel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307549"/>
              </p:ext>
            </p:extLst>
          </p:nvPr>
        </p:nvGraphicFramePr>
        <p:xfrm>
          <a:off x="1257301" y="2562225"/>
          <a:ext cx="7534274" cy="11645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67137">
                  <a:extLst>
                    <a:ext uri="{9D8B030D-6E8A-4147-A177-3AD203B41FA5}">
                      <a16:colId xmlns:a16="http://schemas.microsoft.com/office/drawing/2014/main" val="1849220358"/>
                    </a:ext>
                  </a:extLst>
                </a:gridCol>
                <a:gridCol w="3767137">
                  <a:extLst>
                    <a:ext uri="{9D8B030D-6E8A-4147-A177-3AD203B41FA5}">
                      <a16:colId xmlns:a16="http://schemas.microsoft.com/office/drawing/2014/main" val="3395584280"/>
                    </a:ext>
                  </a:extLst>
                </a:gridCol>
              </a:tblGrid>
              <a:tr h="358753">
                <a:tc>
                  <a:txBody>
                    <a:bodyPr/>
                    <a:lstStyle/>
                    <a:p>
                      <a:pPr lvl="1" algn="ctr" eaLnBrk="1" hangingPunct="1"/>
                      <a:r>
                        <a:rPr lang="de-CH" altLang="de-DE" dirty="0"/>
                        <a:t>Gesundheit/Naturwissenschaften</a:t>
                      </a:r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dirty="0"/>
                        <a:t>Pädagogik</a:t>
                      </a:r>
                      <a:endParaRPr lang="de-CH" dirty="0"/>
                    </a:p>
                  </a:txBody>
                  <a:tcPr marL="54000" marR="54000"/>
                </a:tc>
                <a:extLst>
                  <a:ext uri="{0D108BD9-81ED-4DB2-BD59-A6C34878D82A}">
                    <a16:rowId xmlns:a16="http://schemas.microsoft.com/office/drawing/2014/main" val="2549427143"/>
                  </a:ext>
                </a:extLst>
              </a:tr>
              <a:tr h="399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dirty="0"/>
                        <a:t>Soziale Arbeit</a:t>
                      </a:r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dirty="0"/>
                        <a:t>Gestaltung/Kunst</a:t>
                      </a:r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762061"/>
                  </a:ext>
                </a:extLst>
              </a:tr>
              <a:tr h="399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dirty="0"/>
                        <a:t>Kommunikation/Information</a:t>
                      </a:r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dirty="0"/>
                        <a:t>Musik und Theater/Tanz</a:t>
                      </a:r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3267799"/>
                  </a:ext>
                </a:extLst>
              </a:tr>
            </a:tbl>
          </a:graphicData>
        </a:graphic>
      </p:graphicFrame>
      <p:pic>
        <p:nvPicPr>
          <p:cNvPr id="9" name="Grafi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710046">
            <a:off x="4006496" y="4177527"/>
            <a:ext cx="1353257" cy="1605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466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el 1"/>
          <p:cNvSpPr>
            <a:spLocks noGrp="1"/>
          </p:cNvSpPr>
          <p:nvPr>
            <p:ph type="title"/>
          </p:nvPr>
        </p:nvSpPr>
        <p:spPr>
          <a:xfrm>
            <a:off x="804862" y="496413"/>
            <a:ext cx="7886700" cy="873125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b="1" dirty="0">
                <a:solidFill>
                  <a:srgbClr val="AAC741"/>
                </a:solidFill>
                <a:latin typeface="+mn-lt"/>
              </a:rPr>
              <a:t>Gymnasium</a:t>
            </a:r>
          </a:p>
        </p:txBody>
      </p:sp>
      <p:sp>
        <p:nvSpPr>
          <p:cNvPr id="16387" name="Inhaltsplatzhalter 2"/>
          <p:cNvSpPr>
            <a:spLocks noGrp="1"/>
          </p:cNvSpPr>
          <p:nvPr>
            <p:ph idx="1"/>
          </p:nvPr>
        </p:nvSpPr>
        <p:spPr>
          <a:xfrm>
            <a:off x="911225" y="1388427"/>
            <a:ext cx="7335838" cy="4525962"/>
          </a:xfrm>
        </p:spPr>
        <p:txBody>
          <a:bodyPr>
            <a:normAutofit/>
          </a:bodyPr>
          <a:lstStyle/>
          <a:p>
            <a:pPr eaLnBrk="1" hangingPunct="1"/>
            <a:r>
              <a:rPr lang="de-CH" altLang="de-DE" sz="2600" dirty="0"/>
              <a:t>4-jährige schulische Ausbildung</a:t>
            </a:r>
          </a:p>
          <a:p>
            <a:pPr eaLnBrk="1" hangingPunct="1"/>
            <a:r>
              <a:rPr lang="de-CH" altLang="de-DE" sz="2600" dirty="0"/>
              <a:t>11 Schwerpunktfächer:</a:t>
            </a:r>
          </a:p>
          <a:p>
            <a:pPr lvl="1" eaLnBrk="1" hangingPunct="1"/>
            <a:endParaRPr lang="de-CH" altLang="de-DE" dirty="0"/>
          </a:p>
          <a:p>
            <a:pPr lvl="1" eaLnBrk="1" hangingPunct="1"/>
            <a:endParaRPr lang="de-CH" altLang="de-DE" dirty="0"/>
          </a:p>
          <a:p>
            <a:pPr lvl="1" eaLnBrk="1" hangingPunct="1"/>
            <a:endParaRPr lang="de-CH" altLang="de-DE" dirty="0"/>
          </a:p>
          <a:p>
            <a:pPr lvl="1" eaLnBrk="1" hangingPunct="1"/>
            <a:endParaRPr lang="de-CH" altLang="de-DE" dirty="0"/>
          </a:p>
          <a:p>
            <a:pPr lvl="1" eaLnBrk="1" hangingPunct="1"/>
            <a:endParaRPr lang="de-CH" alt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graphicFrame>
        <p:nvGraphicFramePr>
          <p:cNvPr id="2" name="Tabel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476074"/>
              </p:ext>
            </p:extLst>
          </p:nvPr>
        </p:nvGraphicFramePr>
        <p:xfrm>
          <a:off x="911225" y="2451821"/>
          <a:ext cx="7959726" cy="222749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53242">
                  <a:extLst>
                    <a:ext uri="{9D8B030D-6E8A-4147-A177-3AD203B41FA5}">
                      <a16:colId xmlns:a16="http://schemas.microsoft.com/office/drawing/2014/main" val="4092581365"/>
                    </a:ext>
                  </a:extLst>
                </a:gridCol>
                <a:gridCol w="2653242">
                  <a:extLst>
                    <a:ext uri="{9D8B030D-6E8A-4147-A177-3AD203B41FA5}">
                      <a16:colId xmlns:a16="http://schemas.microsoft.com/office/drawing/2014/main" val="303853035"/>
                    </a:ext>
                  </a:extLst>
                </a:gridCol>
                <a:gridCol w="2653242">
                  <a:extLst>
                    <a:ext uri="{9D8B030D-6E8A-4147-A177-3AD203B41FA5}">
                      <a16:colId xmlns:a16="http://schemas.microsoft.com/office/drawing/2014/main" val="859607849"/>
                    </a:ext>
                  </a:extLst>
                </a:gridCol>
              </a:tblGrid>
              <a:tr h="39869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700" dirty="0"/>
                        <a:t>Bildnerisches Gestalten</a:t>
                      </a:r>
                      <a:endParaRPr lang="de-CH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700" dirty="0"/>
                        <a:t>Biologie und Chemie</a:t>
                      </a:r>
                      <a:endParaRPr lang="de-CH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CH" altLang="de-DE" sz="1700" dirty="0"/>
                        <a:t>Griechisch</a:t>
                      </a:r>
                      <a:endParaRPr lang="de-CH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812749"/>
                  </a:ext>
                </a:extLst>
              </a:tr>
              <a:tr h="86591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700" dirty="0"/>
                        <a:t>Englisch in Verbindung mit dem International </a:t>
                      </a:r>
                      <a:r>
                        <a:rPr lang="de-CH" altLang="de-DE" sz="1700" dirty="0" err="1"/>
                        <a:t>Baccalaureate</a:t>
                      </a:r>
                      <a:endParaRPr lang="de-CH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CH" altLang="de-DE" sz="1700" dirty="0"/>
                        <a:t>Italienisch</a:t>
                      </a:r>
                      <a:endParaRPr lang="de-CH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CH" altLang="de-DE" sz="1700" dirty="0"/>
                        <a:t>Latein</a:t>
                      </a:r>
                      <a:endParaRPr lang="de-CH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2751824"/>
                  </a:ext>
                </a:extLst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de-CH" altLang="de-DE" sz="1700" dirty="0"/>
                        <a:t>Musik</a:t>
                      </a:r>
                      <a:endParaRPr lang="de-CH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700" dirty="0"/>
                        <a:t>Philosophie, Pädagogik und Psychologie</a:t>
                      </a:r>
                      <a:endParaRPr lang="de-CH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700" dirty="0"/>
                        <a:t>Physik und Anwendungen der Mathematik</a:t>
                      </a:r>
                      <a:endParaRPr lang="de-CH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937573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algn="ctr"/>
                      <a:r>
                        <a:rPr lang="de-CH" altLang="de-DE" sz="1700" dirty="0"/>
                        <a:t>Spanisch</a:t>
                      </a:r>
                      <a:endParaRPr lang="de-CH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CH" altLang="de-DE" sz="1700" dirty="0"/>
                        <a:t>Wirtschaft und Recht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CH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531972"/>
                  </a:ext>
                </a:extLst>
              </a:tr>
            </a:tbl>
          </a:graphicData>
        </a:graphic>
      </p:graphicFrame>
      <p:sp>
        <p:nvSpPr>
          <p:cNvPr id="9" name="Rechteck 8"/>
          <p:cNvSpPr/>
          <p:nvPr/>
        </p:nvSpPr>
        <p:spPr>
          <a:xfrm>
            <a:off x="5076825" y="5125170"/>
            <a:ext cx="6771084" cy="1235075"/>
          </a:xfrm>
          <a:prstGeom prst="rect">
            <a:avLst/>
          </a:prstGeom>
          <a:solidFill>
            <a:srgbClr val="FFE05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de-CH" sz="1700" b="1" dirty="0">
                <a:solidFill>
                  <a:schemeClr val="tx1"/>
                </a:solidFill>
              </a:rPr>
              <a:t>Für Personen, …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sich für eine breite und tiefe Allgemeinbildung interessieren.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sich mit verschiedenen Fragen intensiv auseinander setzen möchten.</a:t>
            </a:r>
          </a:p>
          <a:p>
            <a:pPr algn="ctr">
              <a:defRPr/>
            </a:pPr>
            <a:r>
              <a:rPr lang="de-CH" sz="1700" dirty="0">
                <a:solidFill>
                  <a:schemeClr val="tx1"/>
                </a:solidFill>
              </a:rPr>
              <a:t>… die an einer Universität, PH oder ETH studieren möchten.</a:t>
            </a:r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710046">
            <a:off x="4109685" y="4453252"/>
            <a:ext cx="1353257" cy="1605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820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de-CH" altLang="de-DE" sz="3600" b="1" dirty="0">
                <a:solidFill>
                  <a:srgbClr val="AAC741"/>
                </a:solidFill>
                <a:latin typeface="+mn-lt"/>
              </a:rPr>
              <a:t>Film zu den weiterführenden Schulen</a:t>
            </a:r>
            <a:br>
              <a:rPr lang="de-CH" altLang="de-DE" sz="3600" b="1" dirty="0">
                <a:solidFill>
                  <a:srgbClr val="AAC741"/>
                </a:solidFill>
                <a:latin typeface="+mn-lt"/>
              </a:rPr>
            </a:br>
            <a:endParaRPr lang="de-CH" altLang="de-DE" b="1" dirty="0">
              <a:solidFill>
                <a:srgbClr val="AAC741"/>
              </a:solidFill>
              <a:latin typeface="+mn-lt"/>
            </a:endParaRP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pic>
        <p:nvPicPr>
          <p:cNvPr id="2" name="220609_ed_berufsbildung_elternabend_mittelschule_1080p25_15mb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36031" y="979780"/>
            <a:ext cx="9066983" cy="5100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1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el 1"/>
          <p:cNvSpPr>
            <a:spLocks noGrp="1"/>
          </p:cNvSpPr>
          <p:nvPr>
            <p:ph type="title"/>
          </p:nvPr>
        </p:nvSpPr>
        <p:spPr>
          <a:xfrm>
            <a:off x="838200" y="438151"/>
            <a:ext cx="7886700" cy="854075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b="1" dirty="0">
                <a:solidFill>
                  <a:srgbClr val="AAC741"/>
                </a:solidFill>
                <a:latin typeface="+mn-lt"/>
              </a:rPr>
              <a:t>Schulische Voraussetzungen</a:t>
            </a:r>
          </a:p>
        </p:txBody>
      </p:sp>
      <p:pic>
        <p:nvPicPr>
          <p:cNvPr id="19459" name="Grafik 10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62114" y="1292226"/>
            <a:ext cx="5669124" cy="4727574"/>
          </a:xfrm>
          <a:noFill/>
        </p:spPr>
      </p:pic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6" name="Rechteck 5"/>
          <p:cNvSpPr/>
          <p:nvPr/>
        </p:nvSpPr>
        <p:spPr>
          <a:xfrm>
            <a:off x="8924925" y="6003925"/>
            <a:ext cx="2934413" cy="7048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de-CH" sz="900" dirty="0"/>
              <a:t>Link:</a:t>
            </a:r>
          </a:p>
          <a:p>
            <a:pPr algn="ctr">
              <a:defRPr/>
            </a:pPr>
            <a:r>
              <a:rPr lang="de-CH" sz="900" dirty="0"/>
              <a:t>www.edubs.ch/unterricht/faecher/berufliche-orientierung  </a:t>
            </a:r>
            <a:br>
              <a:rPr lang="de-CH" sz="900" dirty="0"/>
            </a:br>
            <a:r>
              <a:rPr lang="de-CH" sz="900" dirty="0"/>
              <a:t>→ Unterrichtsmaterialien und Links </a:t>
            </a:r>
          </a:p>
          <a:p>
            <a:pPr algn="ctr">
              <a:defRPr/>
            </a:pPr>
            <a:r>
              <a:rPr lang="de-CH" sz="900" dirty="0"/>
              <a:t>→ Fachsheet II»  und «Handout mit Erklärung»</a:t>
            </a:r>
          </a:p>
        </p:txBody>
      </p:sp>
      <p:sp>
        <p:nvSpPr>
          <p:cNvPr id="7" name="Ellipse 6"/>
          <p:cNvSpPr/>
          <p:nvPr/>
        </p:nvSpPr>
        <p:spPr>
          <a:xfrm>
            <a:off x="7297738" y="2146301"/>
            <a:ext cx="2741612" cy="766763"/>
          </a:xfrm>
          <a:prstGeom prst="ellipse">
            <a:avLst/>
          </a:prstGeom>
          <a:solidFill>
            <a:srgbClr val="FFE05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de-CH" dirty="0">
                <a:solidFill>
                  <a:schemeClr val="tx1"/>
                </a:solidFill>
              </a:rPr>
              <a:t>Freiwillige Aufnahmeprüfung</a:t>
            </a:r>
          </a:p>
        </p:txBody>
      </p:sp>
    </p:spTree>
    <p:extLst>
      <p:ext uri="{BB962C8B-B14F-4D97-AF65-F5344CB8AC3E}">
        <p14:creationId xmlns:p14="http://schemas.microsoft.com/office/powerpoint/2010/main" val="11951430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el 3"/>
          <p:cNvSpPr>
            <a:spLocks noGrp="1"/>
          </p:cNvSpPr>
          <p:nvPr>
            <p:ph type="title"/>
          </p:nvPr>
        </p:nvSpPr>
        <p:spPr>
          <a:xfrm>
            <a:off x="838200" y="288925"/>
            <a:ext cx="10515600" cy="1325563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sz="3600" b="1" dirty="0">
                <a:solidFill>
                  <a:srgbClr val="AAC741"/>
                </a:solidFill>
                <a:latin typeface="+mn-lt"/>
              </a:rPr>
              <a:t>Einschätzungskonferenz EK</a:t>
            </a:r>
          </a:p>
        </p:txBody>
      </p:sp>
      <p:sp>
        <p:nvSpPr>
          <p:cNvPr id="20483" name="Inhaltsplatzhalter 4"/>
          <p:cNvSpPr>
            <a:spLocks noGrp="1"/>
          </p:cNvSpPr>
          <p:nvPr>
            <p:ph idx="1"/>
          </p:nvPr>
        </p:nvSpPr>
        <p:spPr>
          <a:xfrm>
            <a:off x="838200" y="1614488"/>
            <a:ext cx="10687050" cy="4351337"/>
          </a:xfrm>
        </p:spPr>
        <p:txBody>
          <a:bodyPr/>
          <a:lstStyle/>
          <a:p>
            <a:pPr eaLnBrk="1" hangingPunct="1"/>
            <a:r>
              <a:rPr lang="de-CH" altLang="de-DE" sz="2600" dirty="0"/>
              <a:t>Austausch Lehrperson, Berufs-, Studien- und Laufbahnberater/in, Schulsozialarbeiter/in und im A-und E-Zug- Gap-Case Manager/in über alle Schülerin und Schüler. </a:t>
            </a:r>
          </a:p>
          <a:p>
            <a:pPr eaLnBrk="1" hangingPunct="1"/>
            <a:r>
              <a:rPr lang="de-CH" altLang="de-DE" sz="2600" dirty="0"/>
              <a:t>Empfehlung für eine geeignete Anschlusslösung und Unterstützung Gap.</a:t>
            </a:r>
          </a:p>
          <a:p>
            <a:pPr eaLnBrk="1" hangingPunct="1"/>
            <a:r>
              <a:rPr lang="de-CH" altLang="de-DE" sz="2600" dirty="0"/>
              <a:t>Information der Eltern/Erziehungsberechtigten im Rahmen des Standortsgesprächs ab Januar.</a:t>
            </a:r>
          </a:p>
          <a:p>
            <a:pPr eaLnBrk="1" hangingPunct="1"/>
            <a:endParaRPr lang="de-CH" altLang="de-DE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05876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el 3"/>
          <p:cNvSpPr>
            <a:spLocks noGrp="1"/>
          </p:cNvSpPr>
          <p:nvPr>
            <p:ph type="title"/>
          </p:nvPr>
        </p:nvSpPr>
        <p:spPr>
          <a:xfrm>
            <a:off x="1909010" y="1362693"/>
            <a:ext cx="8373979" cy="13255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de-CH" altLang="de-DE" sz="4800" b="1" dirty="0">
                <a:solidFill>
                  <a:srgbClr val="AAC741"/>
                </a:solidFill>
                <a:latin typeface="+mn-lt"/>
              </a:rPr>
              <a:t>Schweizerisches Bildungssystem</a:t>
            </a: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282" y="1089025"/>
            <a:ext cx="3922784" cy="402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561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Inhaltsplatzhalt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2" t="2798" r="5338" b="5205"/>
          <a:stretch>
            <a:fillRect/>
          </a:stretch>
        </p:blipFill>
        <p:spPr>
          <a:xfrm>
            <a:off x="2047081" y="219075"/>
            <a:ext cx="8344694" cy="5893335"/>
          </a:xfrm>
          <a:ln w="19050">
            <a:solidFill>
              <a:srgbClr val="AAC741"/>
            </a:solidFill>
          </a:ln>
        </p:spPr>
      </p:pic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40942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el 1"/>
          <p:cNvSpPr>
            <a:spLocks noGrp="1"/>
          </p:cNvSpPr>
          <p:nvPr>
            <p:ph type="title"/>
          </p:nvPr>
        </p:nvSpPr>
        <p:spPr>
          <a:xfrm>
            <a:off x="838200" y="320675"/>
            <a:ext cx="10515600" cy="1325563"/>
          </a:xfrm>
        </p:spPr>
        <p:txBody>
          <a:bodyPr/>
          <a:lstStyle/>
          <a:p>
            <a:pPr eaLnBrk="1" hangingPunct="1">
              <a:defRPr/>
            </a:pPr>
            <a:r>
              <a:rPr lang="de-CH" altLang="de-DE" b="1" dirty="0">
                <a:solidFill>
                  <a:srgbClr val="AAC741"/>
                </a:solidFill>
                <a:latin typeface="+mn-lt"/>
              </a:rPr>
              <a:t>Beratung und weitere Informationen</a:t>
            </a:r>
          </a:p>
        </p:txBody>
      </p:sp>
      <p:sp>
        <p:nvSpPr>
          <p:cNvPr id="22531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de-CH" altLang="de-DE" sz="2600" dirty="0">
                <a:hlinkClick r:id="rId2"/>
              </a:rPr>
              <a:t>www.berufsberatung.ch</a:t>
            </a:r>
            <a:endParaRPr lang="de-CH" altLang="de-DE" sz="2600" dirty="0"/>
          </a:p>
          <a:p>
            <a:pPr eaLnBrk="1" hangingPunct="1"/>
            <a:r>
              <a:rPr lang="de-CH" altLang="de-DE" sz="2600" dirty="0">
                <a:hlinkClick r:id="rId3"/>
              </a:rPr>
              <a:t>www.biz.bs.ch</a:t>
            </a:r>
            <a:endParaRPr lang="de-CH" altLang="de-DE" sz="2600" dirty="0"/>
          </a:p>
          <a:p>
            <a:pPr eaLnBrk="1" hangingPunct="1"/>
            <a:r>
              <a:rPr lang="de-CH" altLang="de-DE" sz="2600" dirty="0">
                <a:hlinkClick r:id="rId4"/>
              </a:rPr>
              <a:t>www.mb.bs.ch</a:t>
            </a:r>
            <a:endParaRPr lang="de-CH" altLang="de-DE" sz="2600" dirty="0"/>
          </a:p>
          <a:p>
            <a:pPr eaLnBrk="1" hangingPunct="1"/>
            <a:endParaRPr lang="de-CH" altLang="de-DE" sz="2600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96979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547</Words>
  <Application>Microsoft Office PowerPoint</Application>
  <PresentationFormat>Breitbild</PresentationFormat>
  <Paragraphs>99</Paragraphs>
  <Slides>18</Slides>
  <Notes>1</Notes>
  <HiddenSlides>0</HiddenSlides>
  <MMClips>2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18</vt:i4>
      </vt:variant>
    </vt:vector>
  </HeadingPairs>
  <TitlesOfParts>
    <vt:vector size="25" baseType="lpstr">
      <vt:lpstr>ＭＳ Ｐゴシック</vt:lpstr>
      <vt:lpstr>Aktiv Grotesk</vt:lpstr>
      <vt:lpstr>Arial</vt:lpstr>
      <vt:lpstr>Calibri</vt:lpstr>
      <vt:lpstr>Calibri Light</vt:lpstr>
      <vt:lpstr>Wingdings</vt:lpstr>
      <vt:lpstr>Office</vt:lpstr>
      <vt:lpstr>Herzlich willkommen  zum Elternabend</vt:lpstr>
      <vt:lpstr>Elternabend der 3X</vt:lpstr>
      <vt:lpstr>PowerPoint-Präsentation</vt:lpstr>
      <vt:lpstr>Brückenangebote</vt:lpstr>
      <vt:lpstr>PowerPoint-Präsentation</vt:lpstr>
      <vt:lpstr>Berufliche Grundbildung</vt:lpstr>
      <vt:lpstr>Berufsmaturität BM</vt:lpstr>
      <vt:lpstr>Film zur Berufslehre</vt:lpstr>
      <vt:lpstr>PowerPoint-Präsentation</vt:lpstr>
      <vt:lpstr>Wirtschaftsmittelschule WMS Informatikmittelschule IMS</vt:lpstr>
      <vt:lpstr>Fachmaturitätsschule FMS</vt:lpstr>
      <vt:lpstr>Gymnasium</vt:lpstr>
      <vt:lpstr>Film zu den weiterführenden Schulen </vt:lpstr>
      <vt:lpstr>Schulische Voraussetzungen</vt:lpstr>
      <vt:lpstr>Einschätzungskonferenz EK</vt:lpstr>
      <vt:lpstr>Schweizerisches Bildungssystem</vt:lpstr>
      <vt:lpstr>PowerPoint-Präsentation</vt:lpstr>
      <vt:lpstr>Beratung und weitere Informationen</vt:lpstr>
    </vt:vector>
  </TitlesOfParts>
  <Company>Erziehungsdepartement Basel-Stadt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Herzlich willkommen  zum Elternabend</dc:title>
  <dc:creator>Jacqueline Visentin</dc:creator>
  <cp:lastModifiedBy>Fabienne Peter</cp:lastModifiedBy>
  <cp:revision>30</cp:revision>
  <dcterms:created xsi:type="dcterms:W3CDTF">2022-09-15T07:47:29Z</dcterms:created>
  <dcterms:modified xsi:type="dcterms:W3CDTF">2025-07-30T08:52:17Z</dcterms:modified>
</cp:coreProperties>
</file>