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4921" r:id="rId2"/>
    <p:sldId id="4950" r:id="rId3"/>
    <p:sldId id="4587" r:id="rId4"/>
    <p:sldId id="4958" r:id="rId5"/>
    <p:sldId id="4954" r:id="rId6"/>
    <p:sldId id="4953" r:id="rId7"/>
    <p:sldId id="4961" r:id="rId8"/>
    <p:sldId id="4964" r:id="rId9"/>
    <p:sldId id="4965" r:id="rId10"/>
    <p:sldId id="4957" r:id="rId11"/>
    <p:sldId id="278" r:id="rId12"/>
    <p:sldId id="4522" r:id="rId13"/>
  </p:sldIdLst>
  <p:sldSz cx="12192000" cy="6858000"/>
  <p:notesSz cx="7104063" cy="10234613"/>
  <p:custShowLst>
    <p:custShow name="Kurz-Präsentation (organigramm und Sparten)" id="0">
      <p:sldLst/>
    </p:custShow>
  </p:custShow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ttel Dieter" initials="FD" lastIdx="1" clrIdx="0">
    <p:extLst>
      <p:ext uri="{19B8F6BF-5375-455C-9EA6-DF929625EA0E}">
        <p15:presenceInfo xmlns:p15="http://schemas.microsoft.com/office/powerpoint/2012/main" userId="S-1-5-21-1028053156-2915977428-2915158410-1415" providerId="AD"/>
      </p:ext>
    </p:extLst>
  </p:cmAuthor>
  <p:cmAuthor id="2" name="Oscar Elias" initials="OE" lastIdx="1" clrIdx="1">
    <p:extLst>
      <p:ext uri="{19B8F6BF-5375-455C-9EA6-DF929625EA0E}">
        <p15:presenceInfo xmlns:p15="http://schemas.microsoft.com/office/powerpoint/2012/main" userId="S-1-5-21-1028053156-2915977428-2915158410-20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A3A"/>
    <a:srgbClr val="FFC000"/>
    <a:srgbClr val="E20031"/>
    <a:srgbClr val="000000"/>
    <a:srgbClr val="FFFF00"/>
    <a:srgbClr val="F42D11"/>
    <a:srgbClr val="00FF00"/>
    <a:srgbClr val="B9BFD0"/>
    <a:srgbClr val="E8112D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85" autoAdjust="0"/>
    <p:restoredTop sz="96158" autoAdjust="0"/>
  </p:normalViewPr>
  <p:slideViewPr>
    <p:cSldViewPr snapToGrid="0" showGuides="1">
      <p:cViewPr varScale="1">
        <p:scale>
          <a:sx n="113" d="100"/>
          <a:sy n="113" d="100"/>
        </p:scale>
        <p:origin x="984" y="96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200" d="100"/>
          <a:sy n="200" d="100"/>
        </p:scale>
        <p:origin x="144" y="144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98C598B-824A-48D4-8DF4-6979D52516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992D4-BEA3-4B33-B9A8-48BB30DAD5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F3F865E5-B2AE-4EDA-9083-C48464DCF3F2}" type="datetimeFigureOut">
              <a:rPr lang="de-CH" smtClean="0"/>
              <a:t>26.03.2025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7EE5B1-C726-4086-97FF-627AEDD7AE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2806116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44996A-DFA5-462F-BC0C-35A00C930F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2955299" y="9721106"/>
            <a:ext cx="820508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8ABA5A6A-7BD2-4BCA-B635-202FC06074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46753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C192B500-EE72-4BA8-B291-9472A04D819B}" type="datetimeFigureOut">
              <a:rPr lang="de-CH" smtClean="0"/>
              <a:t>26.03.2025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037597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Univers Condensed Light" panose="020B030602020204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nivers Condensed Light" panose="020B0306020202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nivers Condensed Light" panose="020B0306020202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nivers Condensed Light" panose="020B0306020202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nivers Condensed Light" panose="020B0306020202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41308" y="4925407"/>
            <a:ext cx="6271373" cy="4795700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5960146" y="9464353"/>
            <a:ext cx="820508" cy="513507"/>
          </a:xfrm>
        </p:spPr>
        <p:txBody>
          <a:bodyPr lIns="94796" tIns="47398" rIns="94796" bIns="47398"/>
          <a:lstStyle/>
          <a:p>
            <a:fld id="{8ABA5A6A-7BD2-4BCA-B635-202FC06074A9}" type="slidenum">
              <a:rPr lang="de-CH" smtClean="0"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4752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12 Gewerke, 11 Lehrberufe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BA5A6A-7BD2-4BCA-B635-202FC06074A9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6986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Besuchen Sie unsere Lehrlingsseite auf unserer Website und lernen Sie die Stamm-Lehrberufe kennen. </a:t>
            </a:r>
          </a:p>
        </p:txBody>
      </p:sp>
    </p:spTree>
    <p:extLst>
      <p:ext uri="{BB962C8B-B14F-4D97-AF65-F5344CB8AC3E}">
        <p14:creationId xmlns:p14="http://schemas.microsoft.com/office/powerpoint/2010/main" val="2388214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000" dirty="0"/>
              <a:t>Bevor ich beginne, eine Frage an Sie alle – ganz persönlich: </a:t>
            </a:r>
          </a:p>
          <a:p>
            <a:endParaRPr lang="de-DE" sz="1000" dirty="0"/>
          </a:p>
          <a:p>
            <a:r>
              <a:rPr lang="de-DE" sz="1000" dirty="0"/>
              <a:t>„Wann haben Sie zum letzten Mal etwas </a:t>
            </a:r>
            <a:r>
              <a:rPr lang="de-DE" sz="1000" i="1" dirty="0"/>
              <a:t>mit Ihren Händen</a:t>
            </a:r>
            <a:r>
              <a:rPr lang="de-DE" sz="1000" dirty="0"/>
              <a:t> zusammen mit einem Kind gemacht? Ich meine nicht am Handy oder am PC – sondern wirklich mit den Händen gearbeitet. Etwas gebaut, geschraubt, repariert, gewerkelt oder im Garten gearbeitet? - Wer von Ihnen hat schon mal mit seinem Kind zusammen ein Fahrrad repariert?“</a:t>
            </a:r>
          </a:p>
          <a:p>
            <a:r>
              <a:rPr lang="de-DE" sz="1000" dirty="0"/>
              <a:t/>
            </a:r>
            <a:br>
              <a:rPr lang="de-DE" sz="1000" dirty="0"/>
            </a:br>
            <a:r>
              <a:rPr lang="de-DE" sz="1000" dirty="0"/>
              <a:t>Warum frage ich das?</a:t>
            </a:r>
          </a:p>
          <a:p>
            <a:r>
              <a:rPr lang="de-DE" sz="1000" dirty="0"/>
              <a:t>Weil genau in diesen Momenten oft die </a:t>
            </a:r>
            <a:r>
              <a:rPr lang="de-DE" sz="1000" b="1" dirty="0"/>
              <a:t>Faszination für Berufe</a:t>
            </a:r>
            <a:r>
              <a:rPr lang="de-DE" sz="1000" dirty="0"/>
              <a:t> entsteht. Weil Kinder dort erleben, was </a:t>
            </a:r>
            <a:r>
              <a:rPr lang="de-DE" sz="1000" i="1" dirty="0"/>
              <a:t>Tun</a:t>
            </a:r>
            <a:r>
              <a:rPr lang="de-DE" sz="1000" dirty="0"/>
              <a:t>, </a:t>
            </a:r>
            <a:r>
              <a:rPr lang="de-DE" sz="1000" i="1" dirty="0"/>
              <a:t>Wirken</a:t>
            </a:r>
            <a:r>
              <a:rPr lang="de-DE" sz="1000" dirty="0"/>
              <a:t> und </a:t>
            </a:r>
            <a:r>
              <a:rPr lang="de-DE" sz="1000" i="1" dirty="0"/>
              <a:t>Selbermachen</a:t>
            </a:r>
            <a:r>
              <a:rPr lang="de-DE" sz="1000" dirty="0"/>
              <a:t> bedeutet. Und weil wir Erwachsenen – Eltern, Lehrpersonen, Betriebe – genau da die Chance haben, </a:t>
            </a:r>
            <a:r>
              <a:rPr lang="de-DE" sz="1000" b="1" dirty="0"/>
              <a:t>Berufsbilder erlebbar zu machen</a:t>
            </a:r>
            <a:r>
              <a:rPr lang="de-DE" sz="1000" dirty="0"/>
              <a:t>, statt sie nur zu beschreiben.</a:t>
            </a:r>
          </a:p>
          <a:p>
            <a:endParaRPr lang="de-DE" sz="1000" dirty="0"/>
          </a:p>
          <a:p>
            <a:r>
              <a:rPr lang="de-DE" sz="1000" dirty="0"/>
              <a:t>Es geht heute um die Frage: </a:t>
            </a:r>
            <a:r>
              <a:rPr lang="de-DE" sz="1000" b="1" dirty="0"/>
              <a:t>Wie können wir Jugendlichen Raum geben, ihre Stärken zu entdecken – ohne sie in eine Richtung zu drängen? Und wo sieht sich die Wirtschaft in diesem Prozess? </a:t>
            </a:r>
            <a:r>
              <a:rPr lang="de-DE" sz="1000" dirty="0"/>
              <a:t>Ich lade Sie ein, mit mir diesen Gedanken nachzugehen.</a:t>
            </a:r>
          </a:p>
        </p:txBody>
      </p:sp>
    </p:spTree>
    <p:extLst>
      <p:ext uri="{BB962C8B-B14F-4D97-AF65-F5344CB8AC3E}">
        <p14:creationId xmlns:p14="http://schemas.microsoft.com/office/powerpoint/2010/main" val="1014248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Kurz zu meiner </a:t>
            </a:r>
            <a:r>
              <a:rPr lang="de-DE" dirty="0" err="1"/>
              <a:t>Preson</a:t>
            </a:r>
            <a:r>
              <a:rPr lang="de-DE" dirty="0"/>
              <a:t>. Mein Name ist Oscar Elias – ich bin 1968 in Basel geboren, aufgewachsen als Secondo von spanischen Eltern. Seit 5 Jahren bin ich CEO der Stamm Bau AG, einem traditionsreichen und vielseitigen Bauunternehmen mit Sitz in Arlesheim – wir bauen, sanieren und renovieren seit 1844.</a:t>
            </a:r>
          </a:p>
          <a:p>
            <a:endParaRPr lang="de-DE" dirty="0"/>
          </a:p>
          <a:p>
            <a:r>
              <a:rPr lang="de-DE" dirty="0"/>
              <a:t>Heute stehe ich als Vertreter der Wirtschaft hier, doch gleichzeitig auch als Vater. In meinem kurzen Impulsreferat geht es um die Frage, </a:t>
            </a:r>
            <a:r>
              <a:rPr lang="de-DE" b="1" dirty="0"/>
              <a:t>welche Rolle die Wirtschaft bei der Berufswahl unserer Kinder einnimmt. </a:t>
            </a:r>
            <a:r>
              <a:rPr lang="de-DE" b="0" dirty="0"/>
              <a:t>Lassen Sie uns starten.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594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37318-AD5E-421C-7A4B-AC7ADDD13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AA2475F-8ED6-63C8-53D5-5AF7E27C23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921E4F-460F-39A2-3C97-D5830BE69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rgbClr val="E20031"/>
                </a:solidFill>
              </a:rPr>
              <a:t>Lernen unsere Kinder einen Beruf, den es morgen noch gibt?</a:t>
            </a:r>
            <a:r>
              <a:rPr lang="de-CH" sz="1200" b="1" dirty="0">
                <a:solidFill>
                  <a:srgbClr val="E20031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1" dirty="0">
              <a:solidFill>
                <a:srgbClr val="E20031"/>
              </a:solidFill>
            </a:endParaRPr>
          </a:p>
          <a:p>
            <a:r>
              <a:rPr lang="de-DE" dirty="0"/>
              <a:t>Hier sehen sie meine beiden Kinder Joshua und Aisha. Zusammen sind sie im gleichen Haushalt aufgewachsen, doch haben beide ganz unterschiedliche Interessen und Fähigkeiten. </a:t>
            </a:r>
          </a:p>
          <a:p>
            <a:endParaRPr lang="de-DE" dirty="0"/>
          </a:p>
          <a:p>
            <a:r>
              <a:rPr lang="de-DE" dirty="0"/>
              <a:t>Auf der rechten Seite sehen wir einen Auszug einer Studie von Goldman Sachs. Diese zeigt, dass die Welt von morgen eine andere sein wird, wie die von heute. </a:t>
            </a:r>
          </a:p>
          <a:p>
            <a:r>
              <a:rPr lang="de-DE" dirty="0"/>
              <a:t>Deshalb müssen wir uns fragen: </a:t>
            </a:r>
            <a:r>
              <a:rPr lang="de-DE" b="1" dirty="0"/>
              <a:t>Begleiten wir unsere Kinder in eine Welt, in der sie mitgestalten können – oder geben wir ihnen Ratschläge, die von gestern sind?</a:t>
            </a:r>
            <a:r>
              <a:rPr lang="de-DE" dirty="0"/>
              <a:t/>
            </a:r>
            <a:br>
              <a:rPr lang="de-DE" dirty="0"/>
            </a:br>
            <a:r>
              <a:rPr lang="de-DE" b="1" dirty="0"/>
              <a:t>Lassen wir sie genug entdecken, ausprobieren und scheitern – oder schreiben wir ungewollt ihre Wege vor?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2888203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Ich gebe zu: Als ich das Thema dieses Anlasses gelesen habe – </a:t>
            </a:r>
            <a:r>
              <a:rPr lang="de-DE" i="1" dirty="0"/>
              <a:t>‚Verhindern Eltern und Lehrpersonen die richtige Berufswahl?‘</a:t>
            </a:r>
            <a:r>
              <a:rPr lang="de-DE" dirty="0"/>
              <a:t> – war ich im ersten Moment ein wenig schockiert. </a:t>
            </a:r>
          </a:p>
          <a:p>
            <a:r>
              <a:rPr lang="de-DE" dirty="0"/>
              <a:t>Aber dann dachte ich: Ja, vielleicht tun wir das tatsächlich?</a:t>
            </a:r>
          </a:p>
          <a:p>
            <a:r>
              <a:rPr lang="de-DE" dirty="0"/>
              <a:t>Warum? Weil das Handwerk oft zu wenig Wertschätzung erhält. Nicht nur von Eltern – auch von der Schule.</a:t>
            </a:r>
          </a:p>
          <a:p>
            <a:endParaRPr lang="de-DE" dirty="0"/>
          </a:p>
          <a:p>
            <a:r>
              <a:rPr lang="de-DE" dirty="0"/>
              <a:t>Fragen Sie mal: Welcher Weg wird häufiger empfohlen – die Lehre oder das Gymnasium?</a:t>
            </a:r>
            <a:br>
              <a:rPr lang="de-DE" dirty="0"/>
            </a:br>
            <a:r>
              <a:rPr lang="de-DE" dirty="0"/>
              <a:t>Oder noch konkreter: Ein Job in der Pharma-Branche oder als Plattenleger?</a:t>
            </a:r>
          </a:p>
          <a:p>
            <a:endParaRPr lang="de-DE" dirty="0"/>
          </a:p>
          <a:p>
            <a:r>
              <a:rPr lang="de-DE" dirty="0"/>
              <a:t>Dabei haben wir in der Schweiz ein Bildungssystem, das seinesgleichen sucht.: Berufslehre mit Berufsmatur, Durchlässigkeit in alle Richtungen – bis zur Fachhochschule oder Universität.</a:t>
            </a:r>
          </a:p>
          <a:p>
            <a:r>
              <a:rPr lang="de-DE" dirty="0"/>
              <a:t>Und trotzdem vermitteln wir Jugendlichen oft das Gefühl, dass man „etwas Besseres“ wird, wenn man nicht arbeitet, sondern studiert.</a:t>
            </a:r>
            <a:br>
              <a:rPr lang="de-DE" dirty="0"/>
            </a:br>
            <a:endParaRPr lang="de-DE" dirty="0"/>
          </a:p>
          <a:p>
            <a:r>
              <a:rPr lang="de-DE" dirty="0"/>
              <a:t>Das ist schade – denn eine Lehre ist oft:</a:t>
            </a:r>
            <a:br>
              <a:rPr lang="de-DE" dirty="0"/>
            </a:br>
            <a:r>
              <a:rPr lang="de-DE" dirty="0"/>
              <a:t>– ein solider Einstieg ins Berufsleben</a:t>
            </a:r>
            <a:br>
              <a:rPr lang="de-DE" dirty="0"/>
            </a:br>
            <a:r>
              <a:rPr lang="de-DE" dirty="0"/>
              <a:t>– verbunden mit einem guten Lohn</a:t>
            </a:r>
            <a:br>
              <a:rPr lang="de-DE" dirty="0"/>
            </a:br>
            <a:r>
              <a:rPr lang="de-DE" dirty="0"/>
              <a:t>– ein echter Dienst an der Gesellschaft</a:t>
            </a:r>
          </a:p>
          <a:p>
            <a:endParaRPr lang="de-DE" dirty="0"/>
          </a:p>
          <a:p>
            <a:r>
              <a:rPr lang="de-DE" dirty="0"/>
              <a:t>Handwerk steht für Bodenständigkeit, Verantwortung und Praxisbezug.</a:t>
            </a:r>
          </a:p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Und ja – unsere Unternehmen sind voller Machertypen. Aber wir werden zunehmend konfrontiert mit einer Generation, die konsumiert statt kreiert – und oft orientierungslos ist.</a:t>
            </a:r>
          </a:p>
          <a:p>
            <a:r>
              <a:rPr lang="de-DE" b="1" dirty="0"/>
              <a:t>Deshalb ist es so wichtig, dass wir als Erwachsene diesen Jugendlichen helfen, ihren Weg zu finden – ohne sie zu schubladisieren.</a:t>
            </a:r>
            <a:r>
              <a:rPr lang="de-DE" dirty="0"/>
              <a:t/>
            </a:r>
            <a:br>
              <a:rPr lang="de-DE" dirty="0"/>
            </a:br>
            <a:r>
              <a:rPr lang="de-DE" b="1" dirty="0"/>
              <a:t>Denn: </a:t>
            </a:r>
            <a:r>
              <a:rPr lang="de-DE" b="1" i="1" dirty="0"/>
              <a:t>Wer </a:t>
            </a:r>
            <a:r>
              <a:rPr lang="de-DE" b="1" i="1" dirty="0" err="1"/>
              <a:t>weiss</a:t>
            </a:r>
            <a:r>
              <a:rPr lang="de-DE" b="1" i="1" dirty="0"/>
              <a:t> schon mit 14, was er will?</a:t>
            </a:r>
            <a:r>
              <a:rPr lang="de-DE" b="1" dirty="0"/>
              <a:t> Aber er sollte wissen, was er alles </a:t>
            </a:r>
            <a:r>
              <a:rPr lang="de-DE" b="1" i="1" dirty="0"/>
              <a:t>könnte.</a:t>
            </a:r>
            <a:r>
              <a:rPr lang="de-DE" b="1" dirty="0"/>
              <a:t>“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7677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583CF-4269-C37B-A6EB-5920545A6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E004C1B-3B64-B17F-DD3E-9251663087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22F073E-5BE8-789B-6214-C3D20BB86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80420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1797050" algn="l"/>
              </a:tabLst>
            </a:pPr>
            <a:r>
              <a:rPr lang="de-CH" sz="12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Ausbildungs- und Arbeitsplätze schaffen</a:t>
            </a: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Schnupperlehren, Praktikumsplätze und Lehrstellen schaffen.</a:t>
            </a:r>
          </a:p>
          <a:p>
            <a:pPr marL="742950" lvl="1" indent="-285750">
              <a:buFontTx/>
              <a:buChar char="-"/>
              <a:tabLst>
                <a:tab pos="1797050" algn="l"/>
              </a:tabLst>
            </a:pPr>
            <a:r>
              <a:rPr lang="de-CH" sz="1200" i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Eltern und Schulen müssen die Einblicke ermöglichen</a:t>
            </a:r>
          </a:p>
          <a:p>
            <a:pPr>
              <a:tabLst>
                <a:tab pos="1797050" algn="l"/>
              </a:tabLst>
            </a:pPr>
            <a:endParaRPr lang="de-CH" sz="12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tabLst>
                <a:tab pos="1797050" algn="l"/>
              </a:tabLst>
            </a:pPr>
            <a:r>
              <a:rPr lang="de-CH" sz="1200" b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Aktive Mitgestaltung in den Berufsverbänden</a:t>
            </a: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2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Anforderungen (Hard und Soft Skills) </a:t>
            </a: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an die einzelnen Berufe mitbestimmen und die Berufe anhand vorherrschender Trends weiterentwickeln, um sie attraktiv zu gestalten und zukunftsfähig zu behalten.</a:t>
            </a:r>
          </a:p>
          <a:p>
            <a:pPr marL="742950" lvl="1" indent="-285750">
              <a:buFontTx/>
              <a:buChar char="-"/>
              <a:tabLst>
                <a:tab pos="1797050" algn="l"/>
              </a:tabLst>
            </a:pPr>
            <a:r>
              <a:rPr lang="de-CH" sz="1200" i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Schulen sollen Jugendliche über alle Berufe informieren, ggf. Verbände miteinbeziehen</a:t>
            </a:r>
          </a:p>
          <a:p>
            <a:pPr marL="742950" lvl="1" indent="-285750">
              <a:buFontTx/>
              <a:buChar char="-"/>
              <a:tabLst>
                <a:tab pos="1797050" algn="l"/>
              </a:tabLst>
            </a:pPr>
            <a:r>
              <a:rPr lang="de-CH" sz="1200" i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Eltern ebenso und auch die Berufsberatung nutzen</a:t>
            </a:r>
          </a:p>
          <a:p>
            <a:pPr marL="742950" lvl="1" indent="-285750">
              <a:buFontTx/>
              <a:buChar char="-"/>
              <a:tabLst>
                <a:tab pos="1797050" algn="l"/>
              </a:tabLst>
            </a:pPr>
            <a:endParaRPr lang="de-CH" sz="12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endParaRPr lang="de-CH" sz="12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tabLst>
                <a:tab pos="1797050" algn="l"/>
              </a:tabLst>
            </a:pPr>
            <a:r>
              <a:rPr lang="de-CH" sz="1200" b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Kooperation mit Schulen</a:t>
            </a: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2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Berufsinformationstage, Berufsmesse, Workshops und</a:t>
            </a: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Betriebsbesichtigungen durchführen, um praxisnahe Einblicke zu ermöglichen.</a:t>
            </a: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2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Über die Möglichkeiten </a:t>
            </a: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unseres </a:t>
            </a:r>
            <a:r>
              <a:rPr lang="de-CH" sz="12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dualen Bildungssystems und berufliche Zukunftschancen informieren.</a:t>
            </a:r>
          </a:p>
          <a:p>
            <a:pPr marL="742950" lvl="1" indent="-285750">
              <a:buFontTx/>
              <a:buChar char="-"/>
              <a:tabLst>
                <a:tab pos="1797050" algn="l"/>
              </a:tabLst>
            </a:pPr>
            <a:r>
              <a:rPr lang="de-CH" sz="1200" i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Angebote mit Eltern oder im Klassenverbund gemeinsam besuchen (Berufsmesse, Industrienacht, Zukunftstag, etc.) um diverse Einblicke zu ermöglichen</a:t>
            </a:r>
          </a:p>
          <a:p>
            <a:pPr marL="742950" lvl="1" indent="-285750">
              <a:buFontTx/>
              <a:buChar char="-"/>
              <a:tabLst>
                <a:tab pos="1797050" algn="l"/>
              </a:tabLst>
            </a:pPr>
            <a:r>
              <a:rPr lang="de-CH" sz="1200" i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Unser Bildungssystem muss den Kindern bewusst sein, damit sie nicht den Druck verspüren nur auf die Karte Studium zu setzen</a:t>
            </a:r>
          </a:p>
          <a:p>
            <a:pPr>
              <a:tabLst>
                <a:tab pos="1797050" algn="l"/>
              </a:tabLst>
            </a:pPr>
            <a:endParaRPr lang="de-CH" sz="12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tabLst>
                <a:tab pos="1797050" algn="l"/>
              </a:tabLst>
            </a:pPr>
            <a:r>
              <a:rPr lang="de-CH" sz="12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Marketing und Image</a:t>
            </a: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Das Image der einzelnen Berufe hängt auch vom Image der Unternehmen ab. Moderne Unternehmen ziehen eher junge Talente an.</a:t>
            </a:r>
          </a:p>
          <a:p>
            <a:pPr marL="742950" lvl="1" indent="-285750">
              <a:buFontTx/>
              <a:buChar char="-"/>
              <a:tabLst>
                <a:tab pos="1797050" algn="l"/>
              </a:tabLst>
            </a:pPr>
            <a:r>
              <a:rPr lang="de-CH" sz="1200" i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Die Schule, sowie die Eltern sollen neutral informieren und Berufe nicht als minder einstufen im Vergleich zu einem akademischen Werdegang</a:t>
            </a:r>
          </a:p>
          <a:p>
            <a:pPr>
              <a:tabLst>
                <a:tab pos="1797050" algn="l"/>
              </a:tabLst>
            </a:pPr>
            <a:endParaRPr lang="de-CH" sz="12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tabLst>
                <a:tab pos="1797050" algn="l"/>
              </a:tabLst>
            </a:pPr>
            <a:r>
              <a:rPr lang="de-CH" sz="1200" b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Mentoring und Vorbilder</a:t>
            </a: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Mitarbeitende informieren über ihren Bildungsweg.</a:t>
            </a:r>
          </a:p>
          <a:p>
            <a:pPr marL="742950" lvl="1" indent="-285750">
              <a:buFontTx/>
              <a:buChar char="-"/>
              <a:tabLst>
                <a:tab pos="1797050" algn="l"/>
              </a:tabLst>
            </a:pPr>
            <a:r>
              <a:rPr lang="de-CH" sz="1200" i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Über den Beruf sprechen, Kinder miteinbeziehen, Berufstätigkeit vorleben</a:t>
            </a:r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93345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1797050" algn="l"/>
              </a:tabLst>
            </a:pPr>
            <a:r>
              <a:rPr lang="de-CH" sz="12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Transparent informieren</a:t>
            </a: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Vorteile und auch Nachteile von Berufen </a:t>
            </a:r>
            <a:r>
              <a:rPr lang="de-CH" sz="1200" dirty="0">
                <a:solidFill>
                  <a:srgbClr val="ED1A3A"/>
                </a:solidFill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transparent</a:t>
            </a: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kommunizieren.</a:t>
            </a: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Entwicklungsmöglichkeiten und Ausbildungswege, sowie Vorteile und Nachteile dieser Wege </a:t>
            </a:r>
            <a:r>
              <a:rPr lang="de-CH" sz="1200" dirty="0">
                <a:solidFill>
                  <a:srgbClr val="ED1A3A"/>
                </a:solidFill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unvoreingenommen</a:t>
            </a: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und transparent aufzeigen.</a:t>
            </a:r>
          </a:p>
          <a:p>
            <a:pPr>
              <a:tabLst>
                <a:tab pos="1797050" algn="l"/>
              </a:tabLst>
            </a:pPr>
            <a:endParaRPr lang="de-CH" sz="12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tabLst>
                <a:tab pos="1797050" algn="l"/>
              </a:tabLst>
            </a:pPr>
            <a:r>
              <a:rPr lang="de-CH" sz="1200" b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Erfahrung ermöglichen - nicht nur bewerben</a:t>
            </a: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2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Berufe praxisnah ausprobieren lassen </a:t>
            </a: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u</a:t>
            </a:r>
            <a:r>
              <a:rPr lang="de-CH" sz="12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nd den Betriebsalltag </a:t>
            </a:r>
            <a:r>
              <a:rPr lang="de-CH" sz="1200" dirty="0">
                <a:solidFill>
                  <a:srgbClr val="ED1A3A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authentisch</a:t>
            </a:r>
            <a:r>
              <a:rPr lang="de-CH" sz="12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erlebbar machen.</a:t>
            </a:r>
          </a:p>
          <a:p>
            <a:pPr>
              <a:tabLst>
                <a:tab pos="1797050" algn="l"/>
              </a:tabLst>
            </a:pPr>
            <a:endParaRPr lang="de-CH" sz="12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tabLst>
                <a:tab pos="1797050" algn="l"/>
              </a:tabLst>
            </a:pPr>
            <a:r>
              <a:rPr lang="de-CH" sz="1200" b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Vielfalt zeigen</a:t>
            </a: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2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Gesamte </a:t>
            </a:r>
            <a:r>
              <a:rPr lang="de-CH" sz="1200" dirty="0">
                <a:solidFill>
                  <a:srgbClr val="ED1A3A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Bandbreite</a:t>
            </a:r>
            <a:r>
              <a:rPr lang="de-CH" sz="12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an Berufen </a:t>
            </a:r>
            <a:r>
              <a:rPr lang="de-CH" sz="1200" dirty="0">
                <a:solidFill>
                  <a:srgbClr val="ED1A3A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zeigen</a:t>
            </a:r>
            <a:r>
              <a:rPr lang="de-CH" sz="12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– auch unpopulärere Berufe. </a:t>
            </a: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Damit fördert man eine </a:t>
            </a:r>
            <a:r>
              <a:rPr lang="de-CH" sz="1200" dirty="0">
                <a:solidFill>
                  <a:srgbClr val="ED1A3A"/>
                </a:solidFill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offene</a:t>
            </a: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Auseinandersetzung mit </a:t>
            </a:r>
            <a:r>
              <a:rPr lang="de-CH" sz="1200" dirty="0">
                <a:solidFill>
                  <a:srgbClr val="ED1A3A"/>
                </a:solidFill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verschiedenen</a:t>
            </a: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Optionen.</a:t>
            </a:r>
            <a:endParaRPr lang="de-CH" sz="12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tabLst>
                <a:tab pos="1797050" algn="l"/>
              </a:tabLst>
            </a:pPr>
            <a:endParaRPr lang="de-CH" sz="12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tabLst>
                <a:tab pos="1797050" algn="l"/>
              </a:tabLst>
            </a:pPr>
            <a:r>
              <a:rPr lang="de-CH" sz="1200" b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Zusammenarbeit mit unabhängigen Partnern</a:t>
            </a:r>
            <a:endParaRPr lang="de-CH" sz="1200" b="1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Berufe in einem neutralen Rahmen via Schule, Berufsberatung oder öffentliche Stellen vermitteln lassen. </a:t>
            </a: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Workshops zur Definition und Stärkung von Soft Skills und </a:t>
            </a:r>
            <a:r>
              <a:rPr lang="de-CH" sz="1200" dirty="0">
                <a:solidFill>
                  <a:srgbClr val="ED1A3A"/>
                </a:solidFill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Selbstreflexion</a:t>
            </a: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, um nicht in ein Berufsbild gedrängt zu werden.</a:t>
            </a: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Den Jugendlichen damit helfen, ihre eigenen Stärken und Interessen zu erkennen.</a:t>
            </a:r>
          </a:p>
          <a:p>
            <a:pPr>
              <a:tabLst>
                <a:tab pos="1797050" algn="l"/>
              </a:tabLst>
            </a:pPr>
            <a:endParaRPr lang="de-CH" sz="12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tabLst>
                <a:tab pos="1797050" algn="l"/>
              </a:tabLst>
            </a:pPr>
            <a:r>
              <a:rPr lang="de-CH" sz="1200" b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Kompetenz- und Interessensförderung priorisieren </a:t>
            </a: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Jugendliche ermöglichen, sich ihrer Interessen und Stärken bewusst zu werden und diese mit den Anforderungen der Berufswelt abgleichen können. </a:t>
            </a: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endParaRPr lang="de-CH" sz="12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tabLst>
                <a:tab pos="1797050" algn="l"/>
              </a:tabLst>
            </a:pPr>
            <a:r>
              <a:rPr lang="de-CH" sz="1200" b="1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Vorbildfunktion durch echte Geschichten</a:t>
            </a: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200" dirty="0">
                <a:solidFill>
                  <a:srgbClr val="ED1A3A"/>
                </a:solidFill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Echte Geschichten</a:t>
            </a:r>
            <a:r>
              <a:rPr lang="de-CH" sz="1200" dirty="0"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, die aufzeigen, dass es viele Wege gibt und nicht nur eine Einheitslösung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10024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Unsere Kinder brauchen keinen fertigen Lebensplan – sie brauchen unsere Offenheit. Sie brauchen keine Karriere-Vorgaben – sondern Raum, sich selbst zu entdecken.</a:t>
            </a:r>
          </a:p>
          <a:p>
            <a:r>
              <a:rPr lang="de-DE" dirty="0"/>
              <a:t>Sie brauchen nicht unsere Ängste – sondern unser Vertrauen.</a:t>
            </a:r>
          </a:p>
          <a:p>
            <a:endParaRPr lang="de-DE" dirty="0"/>
          </a:p>
          <a:p>
            <a:r>
              <a:rPr lang="de-DE" b="1" dirty="0"/>
              <a:t>Lassen Sie Kinder ausprobieren, scheitern, lernen, aufblühen. </a:t>
            </a:r>
            <a:r>
              <a:rPr lang="de-DE" dirty="0"/>
              <a:t>Ob Gärtnerin oder Informatikerin, Mechanikerin oder Designer – jeder Beruf hat Wert, denn nicht das Prestige eines Berufs entscheidet über ein erfülltes Leben,</a:t>
            </a:r>
            <a:br>
              <a:rPr lang="de-DE" dirty="0"/>
            </a:br>
            <a:r>
              <a:rPr lang="de-DE" dirty="0"/>
              <a:t>sondern ob ein junger Mensch darin </a:t>
            </a:r>
            <a:r>
              <a:rPr lang="de-DE" b="1" dirty="0"/>
              <a:t>Sinn, Freude und Entwicklung</a:t>
            </a:r>
            <a:r>
              <a:rPr lang="de-DE" dirty="0"/>
              <a:t> findet.</a:t>
            </a:r>
          </a:p>
          <a:p>
            <a:endParaRPr lang="de-DE" dirty="0"/>
          </a:p>
          <a:p>
            <a:r>
              <a:rPr lang="de-DE" dirty="0"/>
              <a:t>Wir müssen ein Kompass sein, der in alle Richtungen zeigt, denn die </a:t>
            </a:r>
            <a:r>
              <a:rPr lang="de-DE" b="1" dirty="0"/>
              <a:t>Berufswahl ist keine Entscheidung fürs Leben – sondern fürs Losgehen, Anpacken und Erfüllung finden.</a:t>
            </a:r>
          </a:p>
          <a:p>
            <a:r>
              <a:rPr lang="de-DE" b="0" dirty="0"/>
              <a:t>Und dabei brauchen die Jugendlichen uns alle – </a:t>
            </a:r>
            <a:r>
              <a:rPr lang="de-DE" b="1" dirty="0"/>
              <a:t>unterstützend, offen, neugierig und unvoreingenommen.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69208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FFBC55-42B9-453D-A54B-570482FB69AD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79427" y="1122363"/>
            <a:ext cx="11377612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E4C2A66-0C80-4924-A514-CBC05DEC45A6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79427" y="3769761"/>
            <a:ext cx="11377612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3035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85D34A-6C52-4A41-9C72-79BEDDC9C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98" y="1539540"/>
            <a:ext cx="10249877" cy="462631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0537F94-53C8-4011-82D2-D9F359026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710408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CE1E1-F033-4B9F-896B-3CFA9DCC3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92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67E5D-B500-4312-8D33-C0A6BBA16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87" y="78533"/>
            <a:ext cx="10289090" cy="100965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48EA4F-079B-4B22-AD94-8E9A2BF22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927" y="1539540"/>
            <a:ext cx="5036368" cy="462631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A65D5D4-F2C8-4FF9-852C-7D6F9741C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6138" y="1539540"/>
            <a:ext cx="5036368" cy="462631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062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93C844-E066-4B15-A41C-2CE6CEFFD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3" y="88058"/>
            <a:ext cx="10279520" cy="102235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1585B3-7DEE-48D4-A41A-A924EC094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368" y="1264848"/>
            <a:ext cx="49400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1D9D3D-BFF3-423E-B544-F3877C011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7368" y="2088760"/>
            <a:ext cx="4940030" cy="368458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FBC0B12-FF3E-4220-B20F-4980085398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63953" y="1264848"/>
            <a:ext cx="49643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573D5A7-030E-4E32-A01A-C52F49048E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63953" y="2088760"/>
            <a:ext cx="4964361" cy="368458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31836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428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F23115A-8974-4A91-AFD9-DB222B3298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11675" y="1484771"/>
            <a:ext cx="7299803" cy="4680534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CEBD6E64-3962-470D-A335-7A15DFF2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5" y="6675438"/>
            <a:ext cx="1081337" cy="365126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endParaRPr lang="de-CH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32E1D78D-C51C-4DF7-91B0-92646494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81287" y="6675438"/>
            <a:ext cx="883776" cy="365126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3B994DF2-7687-412C-BCEB-9A06DFC2C3E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D15856F9-9C6C-4DD0-8E4F-CFE532B8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473" y="203363"/>
            <a:ext cx="3932236" cy="1152128"/>
          </a:xfrm>
        </p:spPr>
        <p:txBody>
          <a:bodyPr anchor="b">
            <a:normAutofit/>
          </a:bodyPr>
          <a:lstStyle>
            <a:lvl1pPr>
              <a:defRPr sz="2800"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BFEB8DCC-1CD2-45B9-8CB8-0E8E41E62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524" y="1484770"/>
            <a:ext cx="3932236" cy="4680534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09893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dirty="0"/>
              <a:t>Die Objektfolie. </a:t>
            </a:r>
            <a:br>
              <a:rPr lang="de-CH" dirty="0"/>
            </a:br>
            <a:r>
              <a:rPr lang="de-CH" dirty="0"/>
              <a:t>Titel bitte maximal zweizeilig.</a:t>
            </a:r>
            <a:endParaRPr lang="de-CH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stat@sbb.ch 20.03.18</a:t>
            </a:r>
            <a:endParaRPr lang="de-CH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15662-413A-4888-B9BC-797CDE14544F}" type="slidenum">
              <a:rPr lang="de-CH" noProof="0" smtClean="0"/>
              <a:t>‹Nr.›</a:t>
            </a:fld>
            <a:endParaRPr lang="de-CH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07533" y="1656000"/>
            <a:ext cx="10752667" cy="72079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2pPr marL="2880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1007533" y="2451600"/>
            <a:ext cx="10752667" cy="3528016"/>
          </a:xfrm>
        </p:spPr>
        <p:txBody>
          <a:bodyPr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003197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ferenz, neu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F59FD177-3EC2-1042-9984-9CC45FC6FF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4963" y="1268413"/>
            <a:ext cx="11522075" cy="4820008"/>
          </a:xfrm>
        </p:spPr>
        <p:txBody>
          <a:bodyPr/>
          <a:lstStyle>
            <a:lvl1pPr algn="l">
              <a:buNone/>
              <a:defRPr/>
            </a:lvl1pPr>
          </a:lstStyle>
          <a:p>
            <a:pPr lvl="0"/>
            <a:r>
              <a:rPr lang="de-CH" dirty="0"/>
              <a:t>Weitere Bilder zur Referenz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93C844-E066-4B15-A41C-2CE6CEFFD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771" y="106911"/>
            <a:ext cx="10260000" cy="1008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 dirty="0"/>
              <a:t>Objekt, Ort der Referenz (Seite 2 ff.)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92432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1837F7B-0C59-4C38-89FC-B29A6701340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64800" y="191921"/>
            <a:ext cx="10276860" cy="676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4E803C-D2FA-47F7-9BCC-F8F9EAEBC180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73385" y="1652358"/>
            <a:ext cx="10259691" cy="4513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5EB33C0-2950-45E6-AF0B-AAFB4489F4D1}"/>
              </a:ext>
            </a:extLst>
          </p:cNvPr>
          <p:cNvSpPr txBox="1"/>
          <p:nvPr userDrawn="1"/>
        </p:nvSpPr>
        <p:spPr>
          <a:xfrm>
            <a:off x="955726" y="6334494"/>
            <a:ext cx="3960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163" algn="l"/>
                <a:tab pos="1257316" algn="l"/>
                <a:tab pos="2417793" algn="l"/>
                <a:tab pos="2601946" algn="l"/>
              </a:tabLst>
              <a:defRPr/>
            </a:pPr>
            <a:r>
              <a:rPr lang="de-CH" sz="900" b="1" dirty="0">
                <a:solidFill>
                  <a:schemeClr val="bg1">
                    <a:lumMod val="75000"/>
                  </a:schemeClr>
                </a:solidFill>
                <a:latin typeface="Univers Condensed" panose="020B0506020202050204" pitchFamily="34" charset="0"/>
              </a:rPr>
              <a:t>Stamm Bau AG 	|	</a:t>
            </a:r>
            <a:r>
              <a:rPr lang="de-CH" sz="900" dirty="0">
                <a:solidFill>
                  <a:schemeClr val="bg1">
                    <a:lumMod val="75000"/>
                  </a:schemeClr>
                </a:solidFill>
                <a:latin typeface="Univers Condensed" panose="020B0506020202050204" pitchFamily="34" charset="0"/>
              </a:rPr>
              <a:t>Aliothstrasse 63	|	St. Jakobs-Strasse 7 </a:t>
            </a:r>
          </a:p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163" algn="l"/>
                <a:tab pos="1257316" algn="l"/>
                <a:tab pos="2417793" algn="l"/>
                <a:tab pos="2601946" algn="l"/>
              </a:tabLst>
              <a:defRPr/>
            </a:pPr>
            <a:r>
              <a:rPr lang="de-CH" sz="900" dirty="0">
                <a:solidFill>
                  <a:schemeClr val="bg1">
                    <a:lumMod val="75000"/>
                  </a:schemeClr>
                </a:solidFill>
                <a:latin typeface="Univers Condensed" panose="020B0506020202050204" pitchFamily="34" charset="0"/>
              </a:rPr>
              <a:t>Tel.: 061 276 61 11 	|	4144 Arlesheim	|	4052 Basel	 </a:t>
            </a:r>
          </a:p>
          <a:p>
            <a:pPr>
              <a:tabLst>
                <a:tab pos="1073163" algn="l"/>
                <a:tab pos="1257316" algn="l"/>
                <a:tab pos="2417793" algn="l"/>
                <a:tab pos="2601946" algn="l"/>
              </a:tabLst>
            </a:pPr>
            <a:r>
              <a:rPr lang="de-CH" sz="900" dirty="0">
                <a:solidFill>
                  <a:schemeClr val="bg1">
                    <a:lumMod val="75000"/>
                  </a:schemeClr>
                </a:solidFill>
                <a:latin typeface="Univers Condensed" panose="020B0506020202050204" pitchFamily="34" charset="0"/>
              </a:rPr>
              <a:t>Fax.: 061 276 62 22	|	info@stamm-bau.ch	|	www.stamm-bau.ch</a:t>
            </a:r>
          </a:p>
        </p:txBody>
      </p:sp>
      <p:pic>
        <p:nvPicPr>
          <p:cNvPr id="8" name="Grafik 7" descr="Ein Bild, das Uhr enthält.&#10;&#10;Automatisch generierte Beschreibung">
            <a:extLst>
              <a:ext uri="{FF2B5EF4-FFF2-40B4-BE49-F238E27FC236}">
                <a16:creationId xmlns:a16="http://schemas.microsoft.com/office/drawing/2014/main" id="{155941CE-8675-449B-8154-6E0B44B9188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57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11" y="6271219"/>
            <a:ext cx="514146" cy="514146"/>
          </a:xfrm>
          <a:prstGeom prst="rect">
            <a:avLst/>
          </a:prstGeom>
        </p:spPr>
      </p:pic>
      <p:pic>
        <p:nvPicPr>
          <p:cNvPr id="10" name="Grafik 9" descr="Ein Bild, das Uhr enthält.&#10;&#10;Automatisch generierte Beschreibung">
            <a:extLst>
              <a:ext uri="{FF2B5EF4-FFF2-40B4-BE49-F238E27FC236}">
                <a16:creationId xmlns:a16="http://schemas.microsoft.com/office/drawing/2014/main" id="{78841898-F08A-4F43-B686-8CB1410286F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679" y="295781"/>
            <a:ext cx="1102821" cy="468921"/>
          </a:xfrm>
          <a:prstGeom prst="rect">
            <a:avLst/>
          </a:prstGeom>
        </p:spPr>
      </p:pic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42303F94-54FE-4275-888C-C04B05DC36B9}"/>
              </a:ext>
            </a:extLst>
          </p:cNvPr>
          <p:cNvSpPr txBox="1">
            <a:spLocks/>
          </p:cNvSpPr>
          <p:nvPr userDrawn="1"/>
        </p:nvSpPr>
        <p:spPr>
          <a:xfrm>
            <a:off x="10867557" y="6583646"/>
            <a:ext cx="1088501" cy="2345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CH" sz="1100" dirty="0">
                <a:solidFill>
                  <a:schemeClr val="bg1">
                    <a:lumMod val="50000"/>
                  </a:schemeClr>
                </a:solidFill>
                <a:latin typeface="Univers Condensed" panose="020B0506020202050204" pitchFamily="34" charset="0"/>
              </a:rPr>
              <a:t>Folie </a:t>
            </a:r>
            <a:fld id="{3B994DF2-7687-412C-BCEB-9A06DFC2C3EB}" type="slidenum">
              <a:rPr lang="de-CH" sz="1100" smtClean="0">
                <a:solidFill>
                  <a:schemeClr val="bg1">
                    <a:lumMod val="50000"/>
                  </a:schemeClr>
                </a:solidFill>
                <a:latin typeface="Univers Condensed" panose="020B0506020202050204" pitchFamily="34" charset="0"/>
              </a:rPr>
              <a:pPr algn="r"/>
              <a:t>‹Nr.›</a:t>
            </a:fld>
            <a:r>
              <a:rPr lang="de-CH" sz="1100" dirty="0">
                <a:solidFill>
                  <a:schemeClr val="bg1">
                    <a:lumMod val="50000"/>
                  </a:schemeClr>
                </a:solidFill>
                <a:latin typeface="Univers Condensed" panose="020B050602020205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057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2" r:id="rId4"/>
    <p:sldLayoutId id="2147483653" r:id="rId5"/>
    <p:sldLayoutId id="2147483655" r:id="rId6"/>
    <p:sldLayoutId id="2147483657" r:id="rId7"/>
    <p:sldLayoutId id="2147483664" r:id="rId8"/>
    <p:sldLayoutId id="2147483665" r:id="rId9"/>
  </p:sldLayoutIdLst>
  <p:hf sldNum="0" hdr="0" ftr="0" dt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Univers Condensed" panose="020B0506020202050204" pitchFamily="34" charset="0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2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orient="horz" pos="3884" userDrawn="1">
          <p15:clr>
            <a:srgbClr val="F26B43"/>
          </p15:clr>
        </p15:guide>
        <p15:guide id="4" pos="6699" userDrawn="1">
          <p15:clr>
            <a:srgbClr val="F26B43"/>
          </p15:clr>
        </p15:guide>
        <p15:guide id="5" pos="7468" userDrawn="1">
          <p15:clr>
            <a:srgbClr val="F26B43"/>
          </p15:clr>
        </p15:guide>
        <p15:guide id="6" pos="28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Luftbild, Luftfotografie, Wasser enthält.&#10;&#10;KI-generierte Inhalte können fehlerhaft sein.">
            <a:extLst>
              <a:ext uri="{FF2B5EF4-FFF2-40B4-BE49-F238E27FC236}">
                <a16:creationId xmlns:a16="http://schemas.microsoft.com/office/drawing/2014/main" id="{75E363CD-5432-39D0-7282-71B6F87C7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" r="-1" b="1027"/>
          <a:stretch/>
        </p:blipFill>
        <p:spPr>
          <a:xfrm>
            <a:off x="-96688" y="0"/>
            <a:ext cx="12288688" cy="6885384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CC6C99CE-6268-29FF-D4E8-DFB75181EF3D}"/>
              </a:ext>
            </a:extLst>
          </p:cNvPr>
          <p:cNvSpPr/>
          <p:nvPr/>
        </p:nvSpPr>
        <p:spPr>
          <a:xfrm>
            <a:off x="-96688" y="1815152"/>
            <a:ext cx="12288688" cy="5070232"/>
          </a:xfrm>
          <a:prstGeom prst="rect">
            <a:avLst/>
          </a:prstGeom>
          <a:gradFill flip="none" rotWithShape="1">
            <a:gsLst>
              <a:gs pos="23000">
                <a:srgbClr val="E20031">
                  <a:lumMod val="100000"/>
                  <a:alpha val="86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754DD11-1E22-8D2F-8F8E-111CC7BA3FBC}"/>
              </a:ext>
            </a:extLst>
          </p:cNvPr>
          <p:cNvSpPr txBox="1"/>
          <p:nvPr/>
        </p:nvSpPr>
        <p:spPr>
          <a:xfrm>
            <a:off x="7206018" y="5183592"/>
            <a:ext cx="60021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79500" algn="l"/>
              </a:tabLst>
            </a:pPr>
            <a:r>
              <a:rPr lang="de-CH" sz="2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Treffpunkt Volksschulen und Wirtschaft</a:t>
            </a:r>
          </a:p>
          <a:p>
            <a:pPr>
              <a:tabLst>
                <a:tab pos="1079500" algn="l"/>
              </a:tabLst>
            </a:pPr>
            <a:endParaRPr lang="de-CH" sz="2200" b="1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tabLst>
                <a:tab pos="1079500" algn="l"/>
              </a:tabLst>
            </a:pPr>
            <a:r>
              <a:rPr lang="de-CH" sz="2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Verhindern Eltern und Lehrpersonen</a:t>
            </a:r>
            <a:br>
              <a:rPr lang="de-CH" sz="2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de-CH" sz="2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die richtige Berufswahl?</a:t>
            </a:r>
          </a:p>
        </p:txBody>
      </p:sp>
      <p:pic>
        <p:nvPicPr>
          <p:cNvPr id="8" name="Grafik 7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43C60742-651A-185F-674A-73869DA4D9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62" y="304799"/>
            <a:ext cx="1121257" cy="46037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640E29F-2621-C34F-B92E-94ED1721A954}"/>
              </a:ext>
            </a:extLst>
          </p:cNvPr>
          <p:cNvSpPr txBox="1"/>
          <p:nvPr/>
        </p:nvSpPr>
        <p:spPr>
          <a:xfrm>
            <a:off x="263352" y="5181282"/>
            <a:ext cx="4438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79500" algn="l"/>
              </a:tabLst>
            </a:pPr>
            <a:r>
              <a:rPr lang="de-CH" sz="60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Sanieren.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B288085-23AD-C2EA-FF75-7CD0CB6E3CDD}"/>
              </a:ext>
            </a:extLst>
          </p:cNvPr>
          <p:cNvSpPr txBox="1"/>
          <p:nvPr/>
        </p:nvSpPr>
        <p:spPr>
          <a:xfrm>
            <a:off x="263352" y="4524048"/>
            <a:ext cx="4438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79500" algn="l"/>
              </a:tabLst>
            </a:pPr>
            <a:r>
              <a:rPr lang="de-CH" sz="60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Renovieren.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64545B8-2B78-CAF0-28B5-B43F918F8C54}"/>
              </a:ext>
            </a:extLst>
          </p:cNvPr>
          <p:cNvSpPr txBox="1"/>
          <p:nvPr/>
        </p:nvSpPr>
        <p:spPr>
          <a:xfrm>
            <a:off x="263352" y="3878824"/>
            <a:ext cx="4438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79500" algn="l"/>
              </a:tabLst>
            </a:pPr>
            <a:r>
              <a:rPr lang="de-CH" sz="60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Bauen.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04EE3CD-E3B8-794C-4FBC-7740DD61ED8D}"/>
              </a:ext>
            </a:extLst>
          </p:cNvPr>
          <p:cNvSpPr txBox="1"/>
          <p:nvPr/>
        </p:nvSpPr>
        <p:spPr>
          <a:xfrm>
            <a:off x="263352" y="6061117"/>
            <a:ext cx="44974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79500" algn="l"/>
              </a:tabLst>
            </a:pPr>
            <a:r>
              <a:rPr lang="de-CH" sz="3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Mir baue Basel. </a:t>
            </a:r>
            <a:r>
              <a:rPr lang="de-CH" sz="30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Syt</a:t>
            </a:r>
            <a:r>
              <a:rPr lang="de-CH" sz="3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1844.</a:t>
            </a:r>
          </a:p>
        </p:txBody>
      </p:sp>
    </p:spTree>
    <p:extLst>
      <p:ext uri="{BB962C8B-B14F-4D97-AF65-F5344CB8AC3E}">
        <p14:creationId xmlns:p14="http://schemas.microsoft.com/office/powerpoint/2010/main" val="3547756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390A24-FA47-63EB-F9B5-9CC99710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de-DE" sz="3000" b="1" dirty="0">
                <a:solidFill>
                  <a:srgbClr val="E20031"/>
                </a:solidFill>
                <a:latin typeface="+mn-lt"/>
              </a:rPr>
              <a:t>Wie entscheiden?</a:t>
            </a:r>
            <a:endParaRPr lang="de-CH" sz="3000" b="1" dirty="0">
              <a:solidFill>
                <a:srgbClr val="E20031"/>
              </a:solidFill>
              <a:latin typeface="+mn-lt"/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B5CCA25F-D856-CC7B-B6E3-D56AD7DAA138}"/>
              </a:ext>
            </a:extLst>
          </p:cNvPr>
          <p:cNvGrpSpPr/>
          <p:nvPr/>
        </p:nvGrpSpPr>
        <p:grpSpPr>
          <a:xfrm>
            <a:off x="1653745" y="1044842"/>
            <a:ext cx="5571404" cy="2736376"/>
            <a:chOff x="1653745" y="1242738"/>
            <a:chExt cx="5571404" cy="2736376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DCD63ED-C781-7F91-E513-DAA8A92CE71F}"/>
                </a:ext>
              </a:extLst>
            </p:cNvPr>
            <p:cNvSpPr txBox="1"/>
            <p:nvPr/>
          </p:nvSpPr>
          <p:spPr>
            <a:xfrm>
              <a:off x="1653745" y="1862538"/>
              <a:ext cx="210175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tabLst>
                  <a:tab pos="1797050" algn="l"/>
                </a:tabLst>
              </a:pPr>
              <a:r>
                <a:rPr lang="de-CH" sz="2500" b="1" dirty="0">
                  <a:latin typeface="+mj-lt"/>
                  <a:ea typeface="Calibri" panose="020F0502020204030204" pitchFamily="34" charset="0"/>
                  <a:cs typeface="Aptos" panose="020B0004020202020204" pitchFamily="34" charset="0"/>
                </a:rPr>
                <a:t>KOPF</a:t>
              </a:r>
              <a:endParaRPr lang="de-CH" sz="2500" dirty="0"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</a:endParaRPr>
            </a:p>
          </p:txBody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9B45CD0A-D590-858F-EBF2-62F16DAE7BCC}"/>
                </a:ext>
              </a:extLst>
            </p:cNvPr>
            <p:cNvGrpSpPr/>
            <p:nvPr/>
          </p:nvGrpSpPr>
          <p:grpSpPr>
            <a:xfrm>
              <a:off x="2808026" y="1242738"/>
              <a:ext cx="4417123" cy="2736376"/>
              <a:chOff x="2808026" y="1242738"/>
              <a:chExt cx="4417123" cy="2736376"/>
            </a:xfrm>
          </p:grpSpPr>
          <p:sp>
            <p:nvSpPr>
              <p:cNvPr id="3" name="Ellipse 2">
                <a:extLst>
                  <a:ext uri="{FF2B5EF4-FFF2-40B4-BE49-F238E27FC236}">
                    <a16:creationId xmlns:a16="http://schemas.microsoft.com/office/drawing/2014/main" id="{19AB8185-9A89-2C2F-C429-49169FCAA5F9}"/>
                  </a:ext>
                </a:extLst>
              </p:cNvPr>
              <p:cNvSpPr/>
              <p:nvPr/>
            </p:nvSpPr>
            <p:spPr>
              <a:xfrm>
                <a:off x="2808026" y="1242738"/>
                <a:ext cx="3452884" cy="27363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5B8CA267-26C9-2106-3B0F-3BE86B7791CF}"/>
                  </a:ext>
                </a:extLst>
              </p:cNvPr>
              <p:cNvSpPr txBox="1"/>
              <p:nvPr/>
            </p:nvSpPr>
            <p:spPr>
              <a:xfrm>
                <a:off x="3755500" y="1497285"/>
                <a:ext cx="2101755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1797050" algn="l"/>
                  </a:tabLst>
                </a:pPr>
                <a:r>
                  <a:rPr lang="de-CH" sz="2500" b="1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Aptos" panose="020B0004020202020204" pitchFamily="34" charset="0"/>
                  </a:rPr>
                  <a:t>Information</a:t>
                </a:r>
                <a:endParaRPr lang="de-CH" sz="25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Aptos" panose="020B0004020202020204" pitchFamily="34" charset="0"/>
                </a:endParaRPr>
              </a:p>
            </p:txBody>
          </p:sp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DCC311A6-B64F-8AFC-BCB0-08D6DDA53E4E}"/>
                  </a:ext>
                </a:extLst>
              </p:cNvPr>
              <p:cNvSpPr txBox="1"/>
              <p:nvPr/>
            </p:nvSpPr>
            <p:spPr>
              <a:xfrm>
                <a:off x="3004116" y="2001791"/>
                <a:ext cx="267571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1797050" algn="l"/>
                  </a:tabLst>
                </a:pPr>
                <a:r>
                  <a:rPr lang="de-CH" sz="2500" b="1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Aptos" panose="020B0004020202020204" pitchFamily="34" charset="0"/>
                  </a:rPr>
                  <a:t>Ausprobieren</a:t>
                </a:r>
                <a:endParaRPr lang="de-CH" sz="25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Aptos" panose="020B0004020202020204" pitchFamily="34" charset="0"/>
                </a:endParaRPr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0171E3B1-792F-2136-00F9-E8C259EAEFD0}"/>
                  </a:ext>
                </a:extLst>
              </p:cNvPr>
              <p:cNvSpPr txBox="1"/>
              <p:nvPr/>
            </p:nvSpPr>
            <p:spPr>
              <a:xfrm>
                <a:off x="4549436" y="2483556"/>
                <a:ext cx="267571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1797050" algn="l"/>
                  </a:tabLst>
                </a:pPr>
                <a:r>
                  <a:rPr lang="de-CH" sz="2500" b="1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Aptos" panose="020B0004020202020204" pitchFamily="34" charset="0"/>
                  </a:rPr>
                  <a:t>Fragen</a:t>
                </a:r>
                <a:endParaRPr lang="de-CH" sz="25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Aptos" panose="020B0004020202020204" pitchFamily="34" charset="0"/>
                </a:endParaRP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D9E9A503-7C36-2259-6AED-E30129F9D5AE}"/>
                  </a:ext>
                </a:extLst>
              </p:cNvPr>
              <p:cNvSpPr txBox="1"/>
              <p:nvPr/>
            </p:nvSpPr>
            <p:spPr>
              <a:xfrm>
                <a:off x="3355715" y="3007076"/>
                <a:ext cx="267571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1797050" algn="l"/>
                  </a:tabLst>
                </a:pPr>
                <a:r>
                  <a:rPr lang="de-CH" sz="2500" b="1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Aptos" panose="020B0004020202020204" pitchFamily="34" charset="0"/>
                  </a:rPr>
                  <a:t>Flexibilität</a:t>
                </a:r>
                <a:endParaRPr lang="de-CH" sz="25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Aptos" panose="020B0004020202020204" pitchFamily="34" charset="0"/>
                </a:endParaRPr>
              </a:p>
            </p:txBody>
          </p:sp>
        </p:grp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F342AC23-5186-7060-90AF-776492CF7781}"/>
              </a:ext>
            </a:extLst>
          </p:cNvPr>
          <p:cNvGrpSpPr/>
          <p:nvPr/>
        </p:nvGrpSpPr>
        <p:grpSpPr>
          <a:xfrm>
            <a:off x="4369558" y="2987718"/>
            <a:ext cx="4466727" cy="3285873"/>
            <a:chOff x="4369558" y="3185614"/>
            <a:chExt cx="4466727" cy="3285873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DFE7738-EEF8-0CF4-8D19-74B28D476F55}"/>
                </a:ext>
              </a:extLst>
            </p:cNvPr>
            <p:cNvSpPr txBox="1"/>
            <p:nvPr/>
          </p:nvSpPr>
          <p:spPr>
            <a:xfrm>
              <a:off x="5045122" y="5994433"/>
              <a:ext cx="210175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tabLst>
                  <a:tab pos="1797050" algn="l"/>
                </a:tabLst>
              </a:pPr>
              <a:r>
                <a:rPr lang="de-CH" sz="2500" b="1" dirty="0">
                  <a:solidFill>
                    <a:srgbClr val="ED1A3A"/>
                  </a:solidFill>
                  <a:latin typeface="+mj-lt"/>
                  <a:ea typeface="Calibri" panose="020F0502020204030204" pitchFamily="34" charset="0"/>
                  <a:cs typeface="Aptos" panose="020B0004020202020204" pitchFamily="34" charset="0"/>
                </a:rPr>
                <a:t>HERZ</a:t>
              </a:r>
              <a:endParaRPr lang="de-CH" sz="2500" dirty="0">
                <a:solidFill>
                  <a:srgbClr val="ED1A3A"/>
                </a:solidFill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</a:endParaRPr>
            </a:p>
          </p:txBody>
        </p: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5BCF9FB7-B90B-3215-DB11-D261681A7A6B}"/>
                </a:ext>
              </a:extLst>
            </p:cNvPr>
            <p:cNvGrpSpPr/>
            <p:nvPr/>
          </p:nvGrpSpPr>
          <p:grpSpPr>
            <a:xfrm>
              <a:off x="4369558" y="3185614"/>
              <a:ext cx="4466727" cy="2736376"/>
              <a:chOff x="4369558" y="3185614"/>
              <a:chExt cx="4466727" cy="2736376"/>
            </a:xfrm>
          </p:grpSpPr>
          <p:sp>
            <p:nvSpPr>
              <p:cNvPr id="4" name="Ellipse 3">
                <a:extLst>
                  <a:ext uri="{FF2B5EF4-FFF2-40B4-BE49-F238E27FC236}">
                    <a16:creationId xmlns:a16="http://schemas.microsoft.com/office/drawing/2014/main" id="{B15CCD67-E0B6-718B-4534-0E87CD2369DE}"/>
                  </a:ext>
                </a:extLst>
              </p:cNvPr>
              <p:cNvSpPr/>
              <p:nvPr/>
            </p:nvSpPr>
            <p:spPr>
              <a:xfrm>
                <a:off x="4369558" y="3185614"/>
                <a:ext cx="3452884" cy="2736376"/>
              </a:xfrm>
              <a:prstGeom prst="ellipse">
                <a:avLst/>
              </a:prstGeom>
              <a:solidFill>
                <a:srgbClr val="ED1A3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6B0B9FDB-8AD2-F008-7F73-16DECAC5C7ED}"/>
                  </a:ext>
                </a:extLst>
              </p:cNvPr>
              <p:cNvSpPr txBox="1"/>
              <p:nvPr/>
            </p:nvSpPr>
            <p:spPr>
              <a:xfrm>
                <a:off x="5342236" y="5214332"/>
                <a:ext cx="267571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1797050" algn="l"/>
                  </a:tabLst>
                </a:pPr>
                <a:r>
                  <a:rPr lang="de-CH" sz="2500" b="1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Aptos" panose="020B0004020202020204" pitchFamily="34" charset="0"/>
                  </a:rPr>
                  <a:t>Lust</a:t>
                </a:r>
                <a:endParaRPr lang="de-CH" sz="25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Aptos" panose="020B0004020202020204" pitchFamily="34" charset="0"/>
                </a:endParaRPr>
              </a:p>
            </p:txBody>
          </p: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4E05B02A-4830-148F-ADF3-F30A663B347E}"/>
                  </a:ext>
                </a:extLst>
              </p:cNvPr>
              <p:cNvSpPr txBox="1"/>
              <p:nvPr/>
            </p:nvSpPr>
            <p:spPr>
              <a:xfrm>
                <a:off x="6160572" y="4880412"/>
                <a:ext cx="267571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1797050" algn="l"/>
                  </a:tabLst>
                </a:pPr>
                <a:r>
                  <a:rPr lang="de-CH" sz="2500" b="1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Aptos" panose="020B0004020202020204" pitchFamily="34" charset="0"/>
                  </a:rPr>
                  <a:t>Träume</a:t>
                </a:r>
                <a:endParaRPr lang="de-CH" sz="25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Aptos" panose="020B0004020202020204" pitchFamily="34" charset="0"/>
                </a:endParaRP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D0446FC9-3CF8-EAD9-0927-18292D45B643}"/>
                  </a:ext>
                </a:extLst>
              </p:cNvPr>
              <p:cNvSpPr txBox="1"/>
              <p:nvPr/>
            </p:nvSpPr>
            <p:spPr>
              <a:xfrm>
                <a:off x="4693571" y="4523123"/>
                <a:ext cx="267571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1797050" algn="l"/>
                  </a:tabLst>
                </a:pPr>
                <a:r>
                  <a:rPr lang="de-CH" sz="2500" b="1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Aptos" panose="020B0004020202020204" pitchFamily="34" charset="0"/>
                  </a:rPr>
                  <a:t>Interessen</a:t>
                </a:r>
                <a:endParaRPr lang="de-CH" sz="25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Aptos" panose="020B0004020202020204" pitchFamily="34" charset="0"/>
                </a:endParaRP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D72BFDCA-B054-CA53-4EF1-07F333C8A701}"/>
                  </a:ext>
                </a:extLst>
              </p:cNvPr>
              <p:cNvSpPr txBox="1"/>
              <p:nvPr/>
            </p:nvSpPr>
            <p:spPr>
              <a:xfrm>
                <a:off x="5943599" y="4150218"/>
                <a:ext cx="267571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1797050" algn="l"/>
                  </a:tabLst>
                </a:pPr>
                <a:r>
                  <a:rPr lang="de-CH" sz="2500" b="1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Aptos" panose="020B0004020202020204" pitchFamily="34" charset="0"/>
                  </a:rPr>
                  <a:t>Neigungen</a:t>
                </a:r>
                <a:endParaRPr lang="de-CH" sz="25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Aptos" panose="020B0004020202020204" pitchFamily="34" charset="0"/>
                </a:endParaRP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CFF34478-7FD2-BE4A-D930-5E24E949CF4A}"/>
                  </a:ext>
                </a:extLst>
              </p:cNvPr>
              <p:cNvSpPr txBox="1"/>
              <p:nvPr/>
            </p:nvSpPr>
            <p:spPr>
              <a:xfrm>
                <a:off x="4973536" y="3687991"/>
                <a:ext cx="267571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1797050" algn="l"/>
                  </a:tabLst>
                </a:pPr>
                <a:r>
                  <a:rPr lang="de-CH" sz="2500" b="1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Aptos" panose="020B0004020202020204" pitchFamily="34" charset="0"/>
                  </a:rPr>
                  <a:t>Fähigkeiten</a:t>
                </a:r>
                <a:endParaRPr lang="de-CH" sz="25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Aptos" panose="020B0004020202020204" pitchFamily="34" charset="0"/>
                </a:endParaRPr>
              </a:p>
            </p:txBody>
          </p:sp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A1C8C07-E9DA-1D93-C799-1A2B4C1F0261}"/>
              </a:ext>
            </a:extLst>
          </p:cNvPr>
          <p:cNvGrpSpPr/>
          <p:nvPr/>
        </p:nvGrpSpPr>
        <p:grpSpPr>
          <a:xfrm>
            <a:off x="5931090" y="1042222"/>
            <a:ext cx="5761447" cy="2736376"/>
            <a:chOff x="5931090" y="1240118"/>
            <a:chExt cx="5761447" cy="2736376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9EF683D1-EC88-0547-646E-8553D7DD560E}"/>
                </a:ext>
              </a:extLst>
            </p:cNvPr>
            <p:cNvSpPr txBox="1"/>
            <p:nvPr/>
          </p:nvSpPr>
          <p:spPr>
            <a:xfrm>
              <a:off x="9590782" y="1862538"/>
              <a:ext cx="210175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tabLst>
                  <a:tab pos="1797050" algn="l"/>
                </a:tabLst>
              </a:pPr>
              <a:r>
                <a:rPr lang="de-CH" sz="2500" b="1" dirty="0">
                  <a:solidFill>
                    <a:srgbClr val="FFC000"/>
                  </a:solidFill>
                  <a:latin typeface="+mj-lt"/>
                  <a:ea typeface="Calibri" panose="020F0502020204030204" pitchFamily="34" charset="0"/>
                  <a:cs typeface="Aptos" panose="020B0004020202020204" pitchFamily="34" charset="0"/>
                </a:rPr>
                <a:t>VERSTAND</a:t>
              </a:r>
              <a:endParaRPr lang="de-CH" sz="2500" dirty="0">
                <a:solidFill>
                  <a:srgbClr val="FFC000"/>
                </a:solidFill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</a:endParaRPr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12D3FCD2-B4D9-C3DB-908A-D2E41E4581E7}"/>
                </a:ext>
              </a:extLst>
            </p:cNvPr>
            <p:cNvGrpSpPr/>
            <p:nvPr/>
          </p:nvGrpSpPr>
          <p:grpSpPr>
            <a:xfrm>
              <a:off x="5931090" y="1240118"/>
              <a:ext cx="4541796" cy="2736376"/>
              <a:chOff x="5931090" y="1240118"/>
              <a:chExt cx="4541796" cy="2736376"/>
            </a:xfrm>
          </p:grpSpPr>
          <p:sp>
            <p:nvSpPr>
              <p:cNvPr id="5" name="Ellipse 4">
                <a:extLst>
                  <a:ext uri="{FF2B5EF4-FFF2-40B4-BE49-F238E27FC236}">
                    <a16:creationId xmlns:a16="http://schemas.microsoft.com/office/drawing/2014/main" id="{AD837CCD-CB2E-6825-618B-4F9FD760430E}"/>
                  </a:ext>
                </a:extLst>
              </p:cNvPr>
              <p:cNvSpPr/>
              <p:nvPr/>
            </p:nvSpPr>
            <p:spPr>
              <a:xfrm>
                <a:off x="5931090" y="1240118"/>
                <a:ext cx="3452884" cy="273637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2A4A42C1-EB00-D54D-D765-AC1EBD67DD34}"/>
                  </a:ext>
                </a:extLst>
              </p:cNvPr>
              <p:cNvSpPr txBox="1"/>
              <p:nvPr/>
            </p:nvSpPr>
            <p:spPr>
              <a:xfrm>
                <a:off x="7045271" y="3134269"/>
                <a:ext cx="267571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1797050" algn="l"/>
                  </a:tabLst>
                </a:pPr>
                <a:r>
                  <a:rPr lang="de-CH" sz="2500" b="1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Aptos" panose="020B0004020202020204" pitchFamily="34" charset="0"/>
                  </a:rPr>
                  <a:t>Vorbilder</a:t>
                </a:r>
                <a:endParaRPr lang="de-CH" sz="25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Aptos" panose="020B0004020202020204" pitchFamily="34" charset="0"/>
                </a:endParaRP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1D2DD601-3803-D9EF-E88D-BC7EF1EF5041}"/>
                  </a:ext>
                </a:extLst>
              </p:cNvPr>
              <p:cNvSpPr txBox="1"/>
              <p:nvPr/>
            </p:nvSpPr>
            <p:spPr>
              <a:xfrm>
                <a:off x="6290846" y="2465322"/>
                <a:ext cx="267571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1797050" algn="l"/>
                  </a:tabLst>
                </a:pPr>
                <a:r>
                  <a:rPr lang="de-CH" sz="2500" b="1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Aptos" panose="020B0004020202020204" pitchFamily="34" charset="0"/>
                  </a:rPr>
                  <a:t>Eltern</a:t>
                </a:r>
                <a:endParaRPr lang="de-CH" sz="25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Aptos" panose="020B0004020202020204" pitchFamily="34" charset="0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BC5DA7BA-F1CA-6ACF-C6BC-D419C56208E8}"/>
                  </a:ext>
                </a:extLst>
              </p:cNvPr>
              <p:cNvSpPr txBox="1"/>
              <p:nvPr/>
            </p:nvSpPr>
            <p:spPr>
              <a:xfrm>
                <a:off x="7797173" y="2240318"/>
                <a:ext cx="267571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1797050" algn="l"/>
                  </a:tabLst>
                </a:pPr>
                <a:r>
                  <a:rPr lang="de-CH" sz="2500" b="1" i="1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Aptos" panose="020B0004020202020204" pitchFamily="34" charset="0"/>
                  </a:rPr>
                  <a:t>Geld ?</a:t>
                </a:r>
                <a:endParaRPr lang="de-CH" sz="2500" i="1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Aptos" panose="020B0004020202020204" pitchFamily="34" charset="0"/>
                </a:endParaRPr>
              </a:p>
            </p:txBody>
          </p: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ACF58AA8-CC11-9751-1582-EF3F4BBC48A4}"/>
                  </a:ext>
                </a:extLst>
              </p:cNvPr>
              <p:cNvSpPr txBox="1"/>
              <p:nvPr/>
            </p:nvSpPr>
            <p:spPr>
              <a:xfrm>
                <a:off x="6804729" y="1564846"/>
                <a:ext cx="267571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1797050" algn="l"/>
                  </a:tabLst>
                </a:pPr>
                <a:r>
                  <a:rPr lang="de-CH" sz="2500" b="1" i="1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Aptos" panose="020B0004020202020204" pitchFamily="34" charset="0"/>
                  </a:rPr>
                  <a:t>Prestige ?</a:t>
                </a:r>
                <a:endParaRPr lang="de-CH" sz="2500" i="1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Aptos" panose="020B00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4554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8D8D5D6A-2CD3-D3E0-37D7-48E9A56051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 t="1819" r="11145" b="105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63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 descr="Ein Bild, das Person, Himmel, Kleidung, draußen enthält.&#10;&#10;KI-generierte Inhalte können fehlerhaft sein.">
            <a:extLst>
              <a:ext uri="{FF2B5EF4-FFF2-40B4-BE49-F238E27FC236}">
                <a16:creationId xmlns:a16="http://schemas.microsoft.com/office/drawing/2014/main" id="{A97011E5-9C8B-8B72-DA00-7200640EA21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5" b="11987"/>
          <a:stretch/>
        </p:blipFill>
        <p:spPr>
          <a:xfrm>
            <a:off x="0" y="-1"/>
            <a:ext cx="12192000" cy="5472373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EA189F6-EA6D-7594-8D22-203D9D010A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11" r="23422"/>
          <a:stretch/>
        </p:blipFill>
        <p:spPr>
          <a:xfrm>
            <a:off x="-1" y="5301207"/>
            <a:ext cx="9389237" cy="15656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B8F3A02-4CF1-7491-9B83-10C1CC173C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28" t="3811" r="23422"/>
          <a:stretch/>
        </p:blipFill>
        <p:spPr>
          <a:xfrm>
            <a:off x="9336360" y="5310025"/>
            <a:ext cx="2855640" cy="155679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6420112-A4FA-4C1A-626A-01C05518FB9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D1A3A"/>
              </a:clrFrom>
              <a:clrTo>
                <a:srgbClr val="ED1A3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46474" y="5472372"/>
            <a:ext cx="1249734" cy="1249734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05669B1-0B75-B93A-1AB8-370F6249E1BF}"/>
              </a:ext>
            </a:extLst>
          </p:cNvPr>
          <p:cNvSpPr/>
          <p:nvPr/>
        </p:nvSpPr>
        <p:spPr>
          <a:xfrm>
            <a:off x="110860" y="5397142"/>
            <a:ext cx="10439822" cy="1373738"/>
          </a:xfrm>
          <a:prstGeom prst="rect">
            <a:avLst/>
          </a:prstGeom>
          <a:solidFill>
            <a:srgbClr val="ED1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b="1" dirty="0"/>
              <a:t>Danke für Ihre Aufmerksamkeit.</a:t>
            </a:r>
            <a:endParaRPr lang="de-CH" sz="4000" b="1" dirty="0"/>
          </a:p>
        </p:txBody>
      </p:sp>
      <p:pic>
        <p:nvPicPr>
          <p:cNvPr id="2" name="Grafik 1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8E2CFCD7-DC47-F692-28A1-EF50CDBC60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62" y="304799"/>
            <a:ext cx="1121257" cy="4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11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7AE2EE78-F926-F27F-9D40-E44F9BEA4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837" b="16987"/>
          <a:stretch/>
        </p:blipFill>
        <p:spPr bwMode="auto">
          <a:xfrm>
            <a:off x="6184418" y="2"/>
            <a:ext cx="6007582" cy="340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155C1BA-8FB8-5A0F-CB83-4E0595CBB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6" b="12695"/>
          <a:stretch/>
        </p:blipFill>
        <p:spPr bwMode="auto">
          <a:xfrm>
            <a:off x="0" y="-1"/>
            <a:ext cx="6184419" cy="340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09BF04C-9D75-DC24-981C-C80AA1539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r="5263"/>
          <a:stretch/>
        </p:blipFill>
        <p:spPr bwMode="auto">
          <a:xfrm>
            <a:off x="-1" y="3401999"/>
            <a:ext cx="6184419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E924F0C-B312-D155-5D8B-48CABCBE6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" b="11611"/>
          <a:stretch/>
        </p:blipFill>
        <p:spPr bwMode="auto">
          <a:xfrm>
            <a:off x="6184417" y="3401999"/>
            <a:ext cx="6007583" cy="345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 descr="Ein Bild, das Schrift, Logo, Grafiken, Symbol enthält.&#10;&#10;KI-generierte Inhalte können fehlerhaft sein.">
            <a:extLst>
              <a:ext uri="{FF2B5EF4-FFF2-40B4-BE49-F238E27FC236}">
                <a16:creationId xmlns:a16="http://schemas.microsoft.com/office/drawing/2014/main" id="{49B13262-BED0-4181-0094-FC94683801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62" y="304799"/>
            <a:ext cx="1121257" cy="46037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C540AE45-E0EF-6E0A-CF6C-BC838B5B9545}"/>
              </a:ext>
            </a:extLst>
          </p:cNvPr>
          <p:cNvSpPr/>
          <p:nvPr/>
        </p:nvSpPr>
        <p:spPr>
          <a:xfrm>
            <a:off x="0" y="3376261"/>
            <a:ext cx="12192001" cy="105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EEB3831-D2CD-F792-6A10-31693AD91A22}"/>
              </a:ext>
            </a:extLst>
          </p:cNvPr>
          <p:cNvSpPr/>
          <p:nvPr/>
        </p:nvSpPr>
        <p:spPr>
          <a:xfrm rot="16200000">
            <a:off x="88416" y="3542309"/>
            <a:ext cx="12192001" cy="105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926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Kleidung, Menschliches Gesicht, Lächeln enthält.&#10;&#10;KI-generierte Inhalte können fehlerhaft sein.">
            <a:extLst>
              <a:ext uri="{FF2B5EF4-FFF2-40B4-BE49-F238E27FC236}">
                <a16:creationId xmlns:a16="http://schemas.microsoft.com/office/drawing/2014/main" id="{B2A42436-2894-A423-DA2D-D2D779FCC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 t="8094" r="5282" b="4474"/>
          <a:stretch/>
        </p:blipFill>
        <p:spPr>
          <a:xfrm>
            <a:off x="0" y="0"/>
            <a:ext cx="457237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E7CFCE9-E1A1-7117-EC97-2D3A089FFCF2}"/>
              </a:ext>
            </a:extLst>
          </p:cNvPr>
          <p:cNvSpPr txBox="1"/>
          <p:nvPr/>
        </p:nvSpPr>
        <p:spPr>
          <a:xfrm>
            <a:off x="4943872" y="260648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79500" algn="l"/>
              </a:tabLst>
            </a:pPr>
            <a:r>
              <a:rPr lang="de-CH" sz="3200" b="1" dirty="0">
                <a:solidFill>
                  <a:srgbClr val="E20031"/>
                </a:solidFill>
              </a:rPr>
              <a:t>Intro</a:t>
            </a:r>
            <a:endParaRPr lang="de-CH" sz="32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A620F63-5FBC-49BA-A1DA-176F77C1DE13}"/>
              </a:ext>
            </a:extLst>
          </p:cNvPr>
          <p:cNvSpPr/>
          <p:nvPr/>
        </p:nvSpPr>
        <p:spPr>
          <a:xfrm>
            <a:off x="0" y="4686300"/>
            <a:ext cx="3240000" cy="908802"/>
          </a:xfrm>
          <a:prstGeom prst="rect">
            <a:avLst/>
          </a:prstGeom>
          <a:solidFill>
            <a:srgbClr val="E200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b="1" dirty="0">
                <a:latin typeface="+mj-lt"/>
              </a:rPr>
              <a:t>Oscar Elias</a:t>
            </a:r>
          </a:p>
          <a:p>
            <a:r>
              <a:rPr lang="de-CH" dirty="0">
                <a:latin typeface="+mj-lt"/>
              </a:rPr>
              <a:t>CEO Stamm Bau AG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A24FD08-B6D2-6929-E098-B40F6FE4C32D}"/>
              </a:ext>
            </a:extLst>
          </p:cNvPr>
          <p:cNvSpPr txBox="1"/>
          <p:nvPr/>
        </p:nvSpPr>
        <p:spPr>
          <a:xfrm>
            <a:off x="4943872" y="1199406"/>
            <a:ext cx="676875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97050" algn="l"/>
              </a:tabLst>
            </a:pPr>
            <a:r>
              <a:rPr lang="de-CH" b="1" dirty="0">
                <a:latin typeface="+mj-lt"/>
                <a:ea typeface="Calibri" panose="020F0502020204030204" pitchFamily="34" charset="0"/>
                <a:cs typeface="Aptos" panose="020B0004020202020204" pitchFamily="34" charset="0"/>
              </a:rPr>
              <a:t>Oscar Elias	</a:t>
            </a:r>
            <a:r>
              <a:rPr lang="de-CH" dirty="0">
                <a:latin typeface="+mj-lt"/>
                <a:ea typeface="Calibri" panose="020F0502020204030204" pitchFamily="34" charset="0"/>
                <a:cs typeface="Aptos" panose="020B0004020202020204" pitchFamily="34" charset="0"/>
              </a:rPr>
              <a:t>Jahrgang 1968</a:t>
            </a:r>
          </a:p>
          <a:p>
            <a:pPr>
              <a:tabLst>
                <a:tab pos="1797050" algn="l"/>
              </a:tabLst>
            </a:pPr>
            <a:r>
              <a:rPr lang="de-CH" sz="1800" dirty="0"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</a:rPr>
              <a:t>	Spanischer Basler</a:t>
            </a:r>
          </a:p>
          <a:p>
            <a:pPr>
              <a:tabLst>
                <a:tab pos="1797050" algn="l"/>
              </a:tabLst>
            </a:pPr>
            <a:endParaRPr lang="de-CH" dirty="0">
              <a:latin typeface="+mj-lt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tabLst>
                <a:tab pos="1797050" algn="l"/>
              </a:tabLst>
            </a:pPr>
            <a:endParaRPr lang="de-CH" sz="1800" dirty="0">
              <a:effectLst/>
              <a:latin typeface="+mj-lt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tabLst>
                <a:tab pos="1797050" algn="l"/>
              </a:tabLst>
            </a:pPr>
            <a:endParaRPr lang="de-CH" dirty="0">
              <a:latin typeface="+mj-lt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tabLst>
                <a:tab pos="1797050" algn="l"/>
              </a:tabLst>
            </a:pPr>
            <a:endParaRPr lang="de-CH" sz="1800" b="1" dirty="0">
              <a:effectLst/>
              <a:latin typeface="+mj-lt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tabLst>
                <a:tab pos="1797050" algn="l"/>
              </a:tabLst>
            </a:pPr>
            <a:endParaRPr lang="de-CH" sz="1800" b="1" dirty="0">
              <a:effectLst/>
              <a:latin typeface="+mj-lt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tabLst>
                <a:tab pos="1797050" algn="l"/>
              </a:tabLst>
            </a:pPr>
            <a:r>
              <a:rPr lang="de-CH" sz="1800" b="1" dirty="0"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</a:rPr>
              <a:t>Verhindern Eltern un</a:t>
            </a:r>
            <a:r>
              <a:rPr lang="de-CH" b="1" dirty="0">
                <a:latin typeface="+mj-lt"/>
                <a:ea typeface="Calibri" panose="020F0502020204030204" pitchFamily="34" charset="0"/>
                <a:cs typeface="Aptos" panose="020B0004020202020204" pitchFamily="34" charset="0"/>
              </a:rPr>
              <a:t>d Lehrpersonen die richtige Berufswahl?</a:t>
            </a:r>
          </a:p>
          <a:p>
            <a:pPr>
              <a:tabLst>
                <a:tab pos="1797050" algn="l"/>
              </a:tabLst>
            </a:pPr>
            <a:endParaRPr lang="de-CH" sz="1800" dirty="0">
              <a:effectLst/>
              <a:latin typeface="+mj-lt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800" dirty="0"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</a:rPr>
              <a:t>Welche Rolle spielt die Wirtschaft bei der Berufsorientierung der Jugendlichen?</a:t>
            </a: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endParaRPr lang="de-CH" dirty="0">
              <a:latin typeface="+mj-lt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285750" indent="-285750">
              <a:buFontTx/>
              <a:buChar char="-"/>
              <a:tabLst>
                <a:tab pos="1797050" algn="l"/>
              </a:tabLst>
            </a:pPr>
            <a:r>
              <a:rPr lang="de-CH" sz="1800" dirty="0"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</a:rPr>
              <a:t>Wie kann die Wirtschaft die Jugendlichen bei der Berufswahl unterstützen, ohne sie zu beeinflussen?</a:t>
            </a:r>
          </a:p>
        </p:txBody>
      </p:sp>
    </p:spTree>
    <p:extLst>
      <p:ext uri="{BB962C8B-B14F-4D97-AF65-F5344CB8AC3E}">
        <p14:creationId xmlns:p14="http://schemas.microsoft.com/office/powerpoint/2010/main" val="4200753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C3F18-4B5A-8052-685F-0C21D542A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372BBEE-D2B4-F278-5DDD-38E0DEBDF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9" t="14707" r="20074" b="36"/>
          <a:stretch/>
        </p:blipFill>
        <p:spPr bwMode="auto">
          <a:xfrm rot="21308407">
            <a:off x="-444015" y="-721939"/>
            <a:ext cx="5512865" cy="1149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E889C98-389F-DD38-00A8-89F8D95D9DA9}"/>
              </a:ext>
            </a:extLst>
          </p:cNvPr>
          <p:cNvSpPr/>
          <p:nvPr/>
        </p:nvSpPr>
        <p:spPr>
          <a:xfrm rot="16200000">
            <a:off x="-319312" y="2540088"/>
            <a:ext cx="10726057" cy="1004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AC88AE3-DD0A-6F5F-49B2-9FA1CC521C22}"/>
              </a:ext>
            </a:extLst>
          </p:cNvPr>
          <p:cNvSpPr/>
          <p:nvPr/>
        </p:nvSpPr>
        <p:spPr>
          <a:xfrm>
            <a:off x="0" y="4686300"/>
            <a:ext cx="3240000" cy="908802"/>
          </a:xfrm>
          <a:prstGeom prst="rect">
            <a:avLst/>
          </a:prstGeom>
          <a:solidFill>
            <a:srgbClr val="E200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b="1" dirty="0">
                <a:latin typeface="+mj-lt"/>
              </a:rPr>
              <a:t>Joshua und Aisha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CD653B0-EC0E-EAF1-2CBB-2D7473522255}"/>
              </a:ext>
            </a:extLst>
          </p:cNvPr>
          <p:cNvSpPr/>
          <p:nvPr/>
        </p:nvSpPr>
        <p:spPr>
          <a:xfrm>
            <a:off x="-4078514" y="-934806"/>
            <a:ext cx="10726057" cy="934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E4D3F36-E7E6-B895-EE22-471807A2BE47}"/>
              </a:ext>
            </a:extLst>
          </p:cNvPr>
          <p:cNvSpPr/>
          <p:nvPr/>
        </p:nvSpPr>
        <p:spPr>
          <a:xfrm rot="16200000">
            <a:off x="-5867208" y="2291977"/>
            <a:ext cx="10726057" cy="1004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7483BC4-CDE1-012F-7A51-4D48F7467C47}"/>
              </a:ext>
            </a:extLst>
          </p:cNvPr>
          <p:cNvSpPr/>
          <p:nvPr/>
        </p:nvSpPr>
        <p:spPr>
          <a:xfrm rot="10800000">
            <a:off x="-3743030" y="6857999"/>
            <a:ext cx="10726057" cy="4124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6EF15A3-58EC-715B-6E0C-6D2E4C9CD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987" y="905656"/>
            <a:ext cx="6854172" cy="5706822"/>
          </a:xfrm>
          <a:prstGeom prst="rect">
            <a:avLst/>
          </a:prstGeom>
        </p:spPr>
      </p:pic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D6B56B59-650D-8CB1-28C4-0077BFD4253B}"/>
              </a:ext>
            </a:extLst>
          </p:cNvPr>
          <p:cNvSpPr/>
          <p:nvPr/>
        </p:nvSpPr>
        <p:spPr>
          <a:xfrm rot="10800000">
            <a:off x="7883691" y="5833125"/>
            <a:ext cx="216024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CEC7EBB-F09A-C8D2-0CEE-2AAFCAF4D39D}"/>
              </a:ext>
            </a:extLst>
          </p:cNvPr>
          <p:cNvSpPr/>
          <p:nvPr/>
        </p:nvSpPr>
        <p:spPr>
          <a:xfrm>
            <a:off x="5017219" y="1695903"/>
            <a:ext cx="4456385" cy="4522407"/>
          </a:xfrm>
          <a:prstGeom prst="rect">
            <a:avLst/>
          </a:prstGeom>
          <a:solidFill>
            <a:srgbClr val="E200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593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EED9A5F-DA53-65C6-F7D1-90F5B1D44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2231B72-E638-B967-DA8A-FB29C2029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39E8A38-3B35-394E-E7E0-3B481D0CFA91}"/>
              </a:ext>
            </a:extLst>
          </p:cNvPr>
          <p:cNvSpPr/>
          <p:nvPr/>
        </p:nvSpPr>
        <p:spPr>
          <a:xfrm>
            <a:off x="-827837" y="-1"/>
            <a:ext cx="13847674" cy="6858000"/>
          </a:xfrm>
          <a:prstGeom prst="rect">
            <a:avLst/>
          </a:prstGeom>
          <a:solidFill>
            <a:srgbClr val="E200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b="1" dirty="0"/>
              <a:t>Berufslehre oder Gymnasium?</a:t>
            </a:r>
            <a:endParaRPr lang="de-CH" sz="4000" b="1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6F6AB4B-84B0-6E39-3458-282CAB50527C}"/>
              </a:ext>
            </a:extLst>
          </p:cNvPr>
          <p:cNvSpPr/>
          <p:nvPr/>
        </p:nvSpPr>
        <p:spPr>
          <a:xfrm>
            <a:off x="-1264819" y="-1"/>
            <a:ext cx="14721637" cy="6858001"/>
          </a:xfrm>
          <a:prstGeom prst="rect">
            <a:avLst/>
          </a:prstGeom>
          <a:solidFill>
            <a:srgbClr val="E200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b="1" dirty="0"/>
              <a:t>Nein - Berufslehre </a:t>
            </a:r>
            <a:r>
              <a:rPr lang="de-DE" sz="4000" b="1" strike="dblStrike" dirty="0"/>
              <a:t>oder</a:t>
            </a:r>
            <a:r>
              <a:rPr lang="de-DE" sz="4000" b="1" dirty="0"/>
              <a:t> und Gymnasium!</a:t>
            </a:r>
            <a:endParaRPr lang="de-CH" sz="4000" b="1" dirty="0"/>
          </a:p>
        </p:txBody>
      </p:sp>
    </p:spTree>
    <p:extLst>
      <p:ext uri="{BB962C8B-B14F-4D97-AF65-F5344CB8AC3E}">
        <p14:creationId xmlns:p14="http://schemas.microsoft.com/office/powerpoint/2010/main" val="323556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97B25F3-51AF-2904-D155-23BF27796A5D}"/>
              </a:ext>
            </a:extLst>
          </p:cNvPr>
          <p:cNvSpPr/>
          <p:nvPr/>
        </p:nvSpPr>
        <p:spPr>
          <a:xfrm>
            <a:off x="0" y="5960279"/>
            <a:ext cx="11131485" cy="897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39BCDB9-33EE-B645-633F-4691B14B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de-DE" sz="3000" b="1" dirty="0">
                <a:solidFill>
                  <a:srgbClr val="E20031"/>
                </a:solidFill>
                <a:latin typeface="+mn-lt"/>
              </a:rPr>
              <a:t>Unser </a:t>
            </a:r>
            <a:r>
              <a:rPr lang="de-DE" sz="3000" b="1" dirty="0" err="1">
                <a:solidFill>
                  <a:srgbClr val="E20031"/>
                </a:solidFill>
                <a:latin typeface="+mn-lt"/>
              </a:rPr>
              <a:t>grossartiges</a:t>
            </a:r>
            <a:r>
              <a:rPr lang="de-DE" sz="3000" b="1" dirty="0">
                <a:solidFill>
                  <a:srgbClr val="E20031"/>
                </a:solidFill>
                <a:latin typeface="+mn-lt"/>
              </a:rPr>
              <a:t> Bildungssystem </a:t>
            </a:r>
            <a:endParaRPr lang="de-CH" sz="3000" b="1" dirty="0">
              <a:solidFill>
                <a:srgbClr val="E20031"/>
              </a:solidFill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EA89EA-1EC0-493C-C08A-47E99711B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"/>
          <a:stretch/>
        </p:blipFill>
        <p:spPr bwMode="auto">
          <a:xfrm>
            <a:off x="2094562" y="800099"/>
            <a:ext cx="8002876" cy="589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5E34186-CC47-9092-1960-098A99AB96FB}"/>
              </a:ext>
            </a:extLst>
          </p:cNvPr>
          <p:cNvSpPr txBox="1"/>
          <p:nvPr/>
        </p:nvSpPr>
        <p:spPr>
          <a:xfrm>
            <a:off x="2347424" y="6487595"/>
            <a:ext cx="28616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/>
              <a:t>Quelle: https://blog.yousty.ch/berufswahl/das-schweizer-bildungssystem</a:t>
            </a:r>
            <a:endParaRPr lang="de-CH" sz="7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70BF95F-C08E-1DC3-FB8A-AE12D1675AC1}"/>
              </a:ext>
            </a:extLst>
          </p:cNvPr>
          <p:cNvSpPr/>
          <p:nvPr/>
        </p:nvSpPr>
        <p:spPr>
          <a:xfrm>
            <a:off x="6238430" y="2854294"/>
            <a:ext cx="1606609" cy="1657885"/>
          </a:xfrm>
          <a:prstGeom prst="rect">
            <a:avLst/>
          </a:prstGeom>
          <a:noFill/>
          <a:ln w="57150">
            <a:solidFill>
              <a:srgbClr val="E900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61078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8EB5D-5ABF-6FDD-BEF3-765E5AB8A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6664F12-3D74-F767-B614-94320217345C}"/>
              </a:ext>
            </a:extLst>
          </p:cNvPr>
          <p:cNvSpPr/>
          <p:nvPr/>
        </p:nvSpPr>
        <p:spPr>
          <a:xfrm>
            <a:off x="-2838" y="-13692"/>
            <a:ext cx="12194838" cy="6885384"/>
          </a:xfrm>
          <a:prstGeom prst="rect">
            <a:avLst/>
          </a:prstGeom>
          <a:solidFill>
            <a:srgbClr val="E20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Al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DE09CDA-4B80-6500-FCC3-A7FEA188EE40}"/>
              </a:ext>
            </a:extLst>
          </p:cNvPr>
          <p:cNvSpPr/>
          <p:nvPr/>
        </p:nvSpPr>
        <p:spPr>
          <a:xfrm>
            <a:off x="260156" y="1426838"/>
            <a:ext cx="11676700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D2E6239-54AB-9B50-78B0-FE956C76CFCA}"/>
              </a:ext>
            </a:extLst>
          </p:cNvPr>
          <p:cNvSpPr/>
          <p:nvPr/>
        </p:nvSpPr>
        <p:spPr>
          <a:xfrm>
            <a:off x="1934811" y="2315055"/>
            <a:ext cx="3267609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E84CB8F-29A9-DE3E-2822-23B9A39C490F}"/>
              </a:ext>
            </a:extLst>
          </p:cNvPr>
          <p:cNvSpPr/>
          <p:nvPr/>
        </p:nvSpPr>
        <p:spPr>
          <a:xfrm>
            <a:off x="6985639" y="2315055"/>
            <a:ext cx="1584000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F676021-2275-D636-DB2C-9C2BAA9F367B}"/>
              </a:ext>
            </a:extLst>
          </p:cNvPr>
          <p:cNvSpPr/>
          <p:nvPr/>
        </p:nvSpPr>
        <p:spPr>
          <a:xfrm>
            <a:off x="10352856" y="2315055"/>
            <a:ext cx="1584000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E17A58F-0CFB-5095-A307-2676BDF9CA31}"/>
              </a:ext>
            </a:extLst>
          </p:cNvPr>
          <p:cNvSpPr/>
          <p:nvPr/>
        </p:nvSpPr>
        <p:spPr>
          <a:xfrm>
            <a:off x="8669248" y="2315055"/>
            <a:ext cx="1584000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931445B-1030-E654-9480-32B0DB9E52C6}"/>
              </a:ext>
            </a:extLst>
          </p:cNvPr>
          <p:cNvSpPr/>
          <p:nvPr/>
        </p:nvSpPr>
        <p:spPr>
          <a:xfrm>
            <a:off x="5302030" y="2315055"/>
            <a:ext cx="1584000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826976-DA56-0808-BD5F-C669CFD361F4}"/>
              </a:ext>
            </a:extLst>
          </p:cNvPr>
          <p:cNvSpPr/>
          <p:nvPr/>
        </p:nvSpPr>
        <p:spPr>
          <a:xfrm>
            <a:off x="251203" y="2315055"/>
            <a:ext cx="1584000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0281277-E6EC-196F-A6CE-6F120602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6" r="8549"/>
          <a:stretch/>
        </p:blipFill>
        <p:spPr>
          <a:xfrm>
            <a:off x="7608168" y="1738991"/>
            <a:ext cx="961472" cy="136815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C8FB15C-E335-0358-A956-EAA7EA7B4F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1" r="12888" b="6142"/>
          <a:stretch/>
        </p:blipFill>
        <p:spPr>
          <a:xfrm>
            <a:off x="9248735" y="1650852"/>
            <a:ext cx="1004513" cy="145629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33D13EB-1D97-6763-3742-120D447C09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r="18623"/>
          <a:stretch/>
        </p:blipFill>
        <p:spPr>
          <a:xfrm>
            <a:off x="938894" y="1810999"/>
            <a:ext cx="896307" cy="129614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C13B7F7-8ED7-1FA9-43B4-6D2C9F4771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3" r="8881"/>
          <a:stretch/>
        </p:blipFill>
        <p:spPr>
          <a:xfrm>
            <a:off x="6020605" y="1810999"/>
            <a:ext cx="865421" cy="129614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1FAF67E-C7D6-B935-787A-D504F1DF47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08" y="779566"/>
            <a:ext cx="2036775" cy="14400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1660E4E3-E249-E768-0662-6CF7D1ACAE75}"/>
              </a:ext>
            </a:extLst>
          </p:cNvPr>
          <p:cNvSpPr txBox="1"/>
          <p:nvPr/>
        </p:nvSpPr>
        <p:spPr>
          <a:xfrm>
            <a:off x="212949" y="2318262"/>
            <a:ext cx="99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VERTRIEB UND KEY ACCOUNT MANAGEMENT</a:t>
            </a: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Hans Schneiter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AFB3F6C-1727-3FBC-1D1C-B11EA99FC9B6}"/>
              </a:ext>
            </a:extLst>
          </p:cNvPr>
          <p:cNvSpPr txBox="1"/>
          <p:nvPr/>
        </p:nvSpPr>
        <p:spPr>
          <a:xfrm>
            <a:off x="212949" y="1426838"/>
            <a:ext cx="995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CEO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Oscar Elias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D0BFB4E-2E50-78FD-3DCA-3A60D1D2FFDA}"/>
              </a:ext>
            </a:extLst>
          </p:cNvPr>
          <p:cNvSpPr txBox="1"/>
          <p:nvPr/>
        </p:nvSpPr>
        <p:spPr>
          <a:xfrm>
            <a:off x="1886420" y="2315055"/>
            <a:ext cx="14613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BAU- UND SANIERUNGS-DIENSTLEISTUNGEN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Remo Rickenbacher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1348720-62D4-4FF5-EB0B-4AC7411E7030}"/>
              </a:ext>
            </a:extLst>
          </p:cNvPr>
          <p:cNvSpPr txBox="1"/>
          <p:nvPr/>
        </p:nvSpPr>
        <p:spPr>
          <a:xfrm>
            <a:off x="5253505" y="2315055"/>
            <a:ext cx="14613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METALL- UND</a:t>
            </a:r>
          </a:p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STAHLBAU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Marco Zimmermann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386F9C0-76E2-058F-94D0-42CE08813A95}"/>
              </a:ext>
            </a:extLst>
          </p:cNvPr>
          <p:cNvSpPr txBox="1"/>
          <p:nvPr/>
        </p:nvSpPr>
        <p:spPr>
          <a:xfrm>
            <a:off x="6941100" y="2314071"/>
            <a:ext cx="14613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HOLZBAU / </a:t>
            </a:r>
          </a:p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BEDACHUNGEN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David Lenzen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004BD2D-A9A2-DEDF-D472-834C91B99D04}"/>
              </a:ext>
            </a:extLst>
          </p:cNvPr>
          <p:cNvSpPr txBox="1"/>
          <p:nvPr/>
        </p:nvSpPr>
        <p:spPr>
          <a:xfrm>
            <a:off x="8636334" y="2315905"/>
            <a:ext cx="14613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GESAMT-</a:t>
            </a:r>
          </a:p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LEISTUNGEN</a:t>
            </a: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Daniel Schuwey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063D865-74CD-0458-A05C-853943A58301}"/>
              </a:ext>
            </a:extLst>
          </p:cNvPr>
          <p:cNvSpPr txBox="1"/>
          <p:nvPr/>
        </p:nvSpPr>
        <p:spPr>
          <a:xfrm>
            <a:off x="10305580" y="2315055"/>
            <a:ext cx="146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CFO</a:t>
            </a: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Alexander Rath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65339918-E136-ACC7-5D8D-89BF9CF973F2}"/>
              </a:ext>
            </a:extLst>
          </p:cNvPr>
          <p:cNvSpPr/>
          <p:nvPr/>
        </p:nvSpPr>
        <p:spPr>
          <a:xfrm>
            <a:off x="8668809" y="4478042"/>
            <a:ext cx="1590977" cy="5221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BA2E24A-B7E1-3858-0A82-19CC8AE1914D}"/>
              </a:ext>
            </a:extLst>
          </p:cNvPr>
          <p:cNvSpPr txBox="1"/>
          <p:nvPr/>
        </p:nvSpPr>
        <p:spPr>
          <a:xfrm>
            <a:off x="8664300" y="4518986"/>
            <a:ext cx="146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REALISATION</a:t>
            </a: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Luca Cucinotta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5B290626-7312-5D89-45A8-072A243EDCCB}"/>
              </a:ext>
            </a:extLst>
          </p:cNvPr>
          <p:cNvSpPr/>
          <p:nvPr/>
        </p:nvSpPr>
        <p:spPr>
          <a:xfrm>
            <a:off x="10354592" y="3197057"/>
            <a:ext cx="1582264" cy="549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C6465FF-3CBC-EBC5-177E-734FD40A018D}"/>
              </a:ext>
            </a:extLst>
          </p:cNvPr>
          <p:cNvSpPr txBox="1"/>
          <p:nvPr/>
        </p:nvSpPr>
        <p:spPr>
          <a:xfrm>
            <a:off x="10306182" y="3197997"/>
            <a:ext cx="146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RECHNUNGSWESEN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Michel Liebenguth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D62D664E-6963-68AF-279C-599325949B19}"/>
              </a:ext>
            </a:extLst>
          </p:cNvPr>
          <p:cNvSpPr/>
          <p:nvPr/>
        </p:nvSpPr>
        <p:spPr>
          <a:xfrm>
            <a:off x="257691" y="3846489"/>
            <a:ext cx="1584000" cy="5345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52AF30B-10C1-6228-1579-B6871D3A2769}"/>
              </a:ext>
            </a:extLst>
          </p:cNvPr>
          <p:cNvSpPr txBox="1"/>
          <p:nvPr/>
        </p:nvSpPr>
        <p:spPr>
          <a:xfrm>
            <a:off x="219436" y="3858799"/>
            <a:ext cx="995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HR</a:t>
            </a: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Denise Vodoz</a:t>
            </a:r>
          </a:p>
        </p:txBody>
      </p:sp>
      <p:pic>
        <p:nvPicPr>
          <p:cNvPr id="33" name="Grafik 32" descr="Ein Bild, das Schrift, Grafiken, Text, Typografie enthält.&#10;&#10;Automatisch generierte Beschreibung">
            <a:extLst>
              <a:ext uri="{FF2B5EF4-FFF2-40B4-BE49-F238E27FC236}">
                <a16:creationId xmlns:a16="http://schemas.microsoft.com/office/drawing/2014/main" id="{B50E5FD7-71EA-3677-BCDE-A0A1B895DF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3"/>
          <a:stretch/>
        </p:blipFill>
        <p:spPr>
          <a:xfrm>
            <a:off x="10751820" y="303323"/>
            <a:ext cx="1118881" cy="438660"/>
          </a:xfrm>
          <a:prstGeom prst="rect">
            <a:avLst/>
          </a:prstGeom>
        </p:spPr>
      </p:pic>
      <p:pic>
        <p:nvPicPr>
          <p:cNvPr id="34" name="Grafik 33" descr="Ein Bild, das Menschliches Gesicht, Person, Kinn, Porträtbild enthält.&#10;&#10;Automatisch generierte Beschreibung">
            <a:extLst>
              <a:ext uri="{FF2B5EF4-FFF2-40B4-BE49-F238E27FC236}">
                <a16:creationId xmlns:a16="http://schemas.microsoft.com/office/drawing/2014/main" id="{BB84B0A7-7E6D-271D-01D1-6A64F081D6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1"/>
          <a:stretch/>
        </p:blipFill>
        <p:spPr>
          <a:xfrm>
            <a:off x="10266397" y="1749395"/>
            <a:ext cx="1670460" cy="1359856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009A2D55-4E79-BE54-7F6D-F6753AB63C74}"/>
              </a:ext>
            </a:extLst>
          </p:cNvPr>
          <p:cNvSpPr txBox="1"/>
          <p:nvPr/>
        </p:nvSpPr>
        <p:spPr>
          <a:xfrm>
            <a:off x="113741" y="335964"/>
            <a:ext cx="10442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079500" algn="l"/>
              </a:tabLst>
            </a:pPr>
            <a:r>
              <a:rPr lang="de-CH" sz="3200" b="1" dirty="0">
                <a:solidFill>
                  <a:schemeClr val="bg1"/>
                </a:solidFill>
              </a:rPr>
              <a:t>Berufspraktische und akademisch Laufbahn</a:t>
            </a:r>
            <a:endParaRPr lang="de-CH" sz="3200" dirty="0">
              <a:solidFill>
                <a:schemeClr val="bg1"/>
              </a:solidFill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F1C0B94B-F03C-5AC5-CD83-53DD66AFAF54}"/>
              </a:ext>
            </a:extLst>
          </p:cNvPr>
          <p:cNvSpPr/>
          <p:nvPr/>
        </p:nvSpPr>
        <p:spPr>
          <a:xfrm>
            <a:off x="3616905" y="3202008"/>
            <a:ext cx="1584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96514ABF-53A5-009C-3CF0-AC1FD47533CF}"/>
              </a:ext>
            </a:extLst>
          </p:cNvPr>
          <p:cNvSpPr txBox="1"/>
          <p:nvPr/>
        </p:nvSpPr>
        <p:spPr>
          <a:xfrm>
            <a:off x="3571110" y="3197253"/>
            <a:ext cx="14613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SCHADSTOFF-</a:t>
            </a:r>
          </a:p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SANIERUNG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Adrian Sutter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E98187D3-0298-A1AE-4ED3-ABDF7B31244A}"/>
              </a:ext>
            </a:extLst>
          </p:cNvPr>
          <p:cNvSpPr/>
          <p:nvPr/>
        </p:nvSpPr>
        <p:spPr>
          <a:xfrm>
            <a:off x="8668809" y="3843315"/>
            <a:ext cx="1584439" cy="5377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DC6304A3-118D-D3C5-717B-5D5EBE73A4F2}"/>
              </a:ext>
            </a:extLst>
          </p:cNvPr>
          <p:cNvSpPr txBox="1"/>
          <p:nvPr/>
        </p:nvSpPr>
        <p:spPr>
          <a:xfrm>
            <a:off x="8630066" y="3857877"/>
            <a:ext cx="146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ENTWICKLUNG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Aljona Lipske</a:t>
            </a:r>
          </a:p>
        </p:txBody>
      </p:sp>
      <p:pic>
        <p:nvPicPr>
          <p:cNvPr id="40" name="Grafik 39" descr="Ein Bild, das Menschliches Gesicht, Person, Lächeln, Porträtbild enthält.&#10;&#10;Automatisch generierte Beschreibung">
            <a:extLst>
              <a:ext uri="{FF2B5EF4-FFF2-40B4-BE49-F238E27FC236}">
                <a16:creationId xmlns:a16="http://schemas.microsoft.com/office/drawing/2014/main" id="{4C732022-0F96-FD79-B0F8-6162B5F5B8A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77" y="3783617"/>
            <a:ext cx="481471" cy="601838"/>
          </a:xfrm>
          <a:prstGeom prst="rect">
            <a:avLst/>
          </a:prstGeom>
        </p:spPr>
      </p:pic>
      <p:sp>
        <p:nvSpPr>
          <p:cNvPr id="41" name="Rechteck 40">
            <a:extLst>
              <a:ext uri="{FF2B5EF4-FFF2-40B4-BE49-F238E27FC236}">
                <a16:creationId xmlns:a16="http://schemas.microsoft.com/office/drawing/2014/main" id="{6F877C83-A405-8FF8-DDCA-27824D9C1F5B}"/>
              </a:ext>
            </a:extLst>
          </p:cNvPr>
          <p:cNvSpPr/>
          <p:nvPr/>
        </p:nvSpPr>
        <p:spPr>
          <a:xfrm>
            <a:off x="8668809" y="3197253"/>
            <a:ext cx="1593571" cy="549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8F682F4E-B8F0-22BA-D08B-1DCE44C546F0}"/>
              </a:ext>
            </a:extLst>
          </p:cNvPr>
          <p:cNvSpPr txBox="1"/>
          <p:nvPr/>
        </p:nvSpPr>
        <p:spPr>
          <a:xfrm>
            <a:off x="8640231" y="3217292"/>
            <a:ext cx="146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AKQUISITION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Benjamin E</a:t>
            </a:r>
            <a:r>
              <a:rPr lang="de-CH" sz="900" u="sng" dirty="0">
                <a:solidFill>
                  <a:schemeClr val="bg2">
                    <a:lumMod val="10000"/>
                  </a:schemeClr>
                </a:solidFill>
              </a:rPr>
              <a:t>g</a:t>
            </a:r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gli</a:t>
            </a:r>
          </a:p>
        </p:txBody>
      </p:sp>
      <p:pic>
        <p:nvPicPr>
          <p:cNvPr id="43" name="Grafik 42" descr="Ein Bild, das Menschliches Gesicht, Person, Lächeln, Porträtbild enthält.&#10;&#10;Automatisch generierte Beschreibung">
            <a:extLst>
              <a:ext uri="{FF2B5EF4-FFF2-40B4-BE49-F238E27FC236}">
                <a16:creationId xmlns:a16="http://schemas.microsoft.com/office/drawing/2014/main" id="{4FA9CA26-3A1C-8034-7CDC-6C06AB1FA24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791" y="3119187"/>
            <a:ext cx="500640" cy="625800"/>
          </a:xfrm>
          <a:prstGeom prst="rect">
            <a:avLst/>
          </a:prstGeom>
        </p:spPr>
      </p:pic>
      <p:sp>
        <p:nvSpPr>
          <p:cNvPr id="44" name="Rechteck 43">
            <a:extLst>
              <a:ext uri="{FF2B5EF4-FFF2-40B4-BE49-F238E27FC236}">
                <a16:creationId xmlns:a16="http://schemas.microsoft.com/office/drawing/2014/main" id="{69377C70-1D65-E670-A3AB-9AE6A737FAA5}"/>
              </a:ext>
            </a:extLst>
          </p:cNvPr>
          <p:cNvSpPr/>
          <p:nvPr/>
        </p:nvSpPr>
        <p:spPr>
          <a:xfrm>
            <a:off x="6978548" y="3197253"/>
            <a:ext cx="1582264" cy="542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420DBEAF-BABF-ABF5-D224-9E95A83B6BD6}"/>
              </a:ext>
            </a:extLst>
          </p:cNvPr>
          <p:cNvSpPr txBox="1"/>
          <p:nvPr/>
        </p:nvSpPr>
        <p:spPr>
          <a:xfrm>
            <a:off x="6937630" y="3222711"/>
            <a:ext cx="146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BETRIEBSLEITER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Simon Merz</a:t>
            </a:r>
          </a:p>
        </p:txBody>
      </p:sp>
      <p:pic>
        <p:nvPicPr>
          <p:cNvPr id="46" name="Grafik 45" descr="Ein Bild, das Menschliches Gesicht, Person, Lächeln, Vorderkopf enthält.&#10;&#10;Automatisch generierte Beschreibung">
            <a:extLst>
              <a:ext uri="{FF2B5EF4-FFF2-40B4-BE49-F238E27FC236}">
                <a16:creationId xmlns:a16="http://schemas.microsoft.com/office/drawing/2014/main" id="{E2456C6F-23BD-1748-8364-0CCA20ACC4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470" y="3137016"/>
            <a:ext cx="482342" cy="602928"/>
          </a:xfrm>
          <a:prstGeom prst="rect">
            <a:avLst/>
          </a:prstGeom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9BE792B4-6432-36A3-E265-2BBC0B6F4C15}"/>
              </a:ext>
            </a:extLst>
          </p:cNvPr>
          <p:cNvSpPr/>
          <p:nvPr/>
        </p:nvSpPr>
        <p:spPr>
          <a:xfrm>
            <a:off x="5302030" y="3199944"/>
            <a:ext cx="1582264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1A713AC4-1663-A485-F067-70E4988C7C02}"/>
              </a:ext>
            </a:extLst>
          </p:cNvPr>
          <p:cNvSpPr txBox="1"/>
          <p:nvPr/>
        </p:nvSpPr>
        <p:spPr>
          <a:xfrm>
            <a:off x="5262427" y="3204235"/>
            <a:ext cx="146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STAHLBAU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Giuseppe Cucco</a:t>
            </a:r>
          </a:p>
        </p:txBody>
      </p:sp>
      <p:pic>
        <p:nvPicPr>
          <p:cNvPr id="49" name="Grafik 48" descr="Ein Bild, das Menschliches Gesicht, Person, Vorderkopf, Kinn enthält.&#10;&#10;Automatisch generierte Beschreibung">
            <a:extLst>
              <a:ext uri="{FF2B5EF4-FFF2-40B4-BE49-F238E27FC236}">
                <a16:creationId xmlns:a16="http://schemas.microsoft.com/office/drawing/2014/main" id="{56149CB6-9F41-D9F0-05D1-E630CCA7916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00" y="3146533"/>
            <a:ext cx="475688" cy="594610"/>
          </a:xfrm>
          <a:prstGeom prst="rect">
            <a:avLst/>
          </a:prstGeom>
        </p:spPr>
      </p:pic>
      <p:sp>
        <p:nvSpPr>
          <p:cNvPr id="50" name="Rechteck 49">
            <a:extLst>
              <a:ext uri="{FF2B5EF4-FFF2-40B4-BE49-F238E27FC236}">
                <a16:creationId xmlns:a16="http://schemas.microsoft.com/office/drawing/2014/main" id="{E7270835-3D09-F9D2-F9D9-7CF4683DCC9C}"/>
              </a:ext>
            </a:extLst>
          </p:cNvPr>
          <p:cNvSpPr/>
          <p:nvPr/>
        </p:nvSpPr>
        <p:spPr>
          <a:xfrm>
            <a:off x="1932214" y="4490712"/>
            <a:ext cx="1584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48ACE1E8-554F-5F55-2F2E-4546107B1785}"/>
              </a:ext>
            </a:extLst>
          </p:cNvPr>
          <p:cNvSpPr txBox="1"/>
          <p:nvPr/>
        </p:nvSpPr>
        <p:spPr>
          <a:xfrm>
            <a:off x="1886419" y="4485957"/>
            <a:ext cx="14613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PARKETT UND </a:t>
            </a:r>
          </a:p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BODENBELÄGE</a:t>
            </a: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Hekuran Krasniqi</a:t>
            </a:r>
          </a:p>
        </p:txBody>
      </p:sp>
      <p:pic>
        <p:nvPicPr>
          <p:cNvPr id="52" name="Grafik 51" descr="Ein Bild, das Menschliches Gesicht, Person, Lächeln, Kinn enthält.&#10;&#10;Automatisch generierte Beschreibung">
            <a:extLst>
              <a:ext uri="{FF2B5EF4-FFF2-40B4-BE49-F238E27FC236}">
                <a16:creationId xmlns:a16="http://schemas.microsoft.com/office/drawing/2014/main" id="{F219708E-AD32-E3DC-8F56-75A97EF46EB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400" y="4419000"/>
            <a:ext cx="488759" cy="610950"/>
          </a:xfrm>
          <a:prstGeom prst="rect">
            <a:avLst/>
          </a:prstGeom>
        </p:spPr>
      </p:pic>
      <p:sp>
        <p:nvSpPr>
          <p:cNvPr id="53" name="Rechteck 52">
            <a:extLst>
              <a:ext uri="{FF2B5EF4-FFF2-40B4-BE49-F238E27FC236}">
                <a16:creationId xmlns:a16="http://schemas.microsoft.com/office/drawing/2014/main" id="{3CCA19FC-3246-7308-9F1B-3301807BE170}"/>
              </a:ext>
            </a:extLst>
          </p:cNvPr>
          <p:cNvSpPr/>
          <p:nvPr/>
        </p:nvSpPr>
        <p:spPr>
          <a:xfrm>
            <a:off x="3616905" y="3834029"/>
            <a:ext cx="1584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A92F45A3-4828-27D0-099B-7CA1721E5804}"/>
              </a:ext>
            </a:extLst>
          </p:cNvPr>
          <p:cNvSpPr txBox="1"/>
          <p:nvPr/>
        </p:nvSpPr>
        <p:spPr>
          <a:xfrm>
            <a:off x="3571110" y="3829274"/>
            <a:ext cx="14613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GIPSEREI UND FASSADENBAU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Joel Hirschi</a:t>
            </a:r>
          </a:p>
        </p:txBody>
      </p:sp>
      <p:pic>
        <p:nvPicPr>
          <p:cNvPr id="55" name="Grafik 54" descr="Ein Bild, das Menschliches Gesicht, Person, Kinn, Vorderkopf enthält.&#10;&#10;Automatisch generierte Beschreibung">
            <a:extLst>
              <a:ext uri="{FF2B5EF4-FFF2-40B4-BE49-F238E27FC236}">
                <a16:creationId xmlns:a16="http://schemas.microsoft.com/office/drawing/2014/main" id="{FB8990AB-F2D6-D328-BD0C-54CE52CFED5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483" y="3715669"/>
            <a:ext cx="526999" cy="658748"/>
          </a:xfrm>
          <a:prstGeom prst="rect">
            <a:avLst/>
          </a:prstGeom>
        </p:spPr>
      </p:pic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A3423F8C-CABE-24CF-B134-CD3A09064E3E}"/>
              </a:ext>
            </a:extLst>
          </p:cNvPr>
          <p:cNvGrpSpPr/>
          <p:nvPr/>
        </p:nvGrpSpPr>
        <p:grpSpPr>
          <a:xfrm>
            <a:off x="3571110" y="4390969"/>
            <a:ext cx="1629795" cy="639743"/>
            <a:chOff x="3571110" y="4226154"/>
            <a:chExt cx="1629795" cy="639743"/>
          </a:xfrm>
        </p:grpSpPr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FC1E7FAF-41DA-C375-E806-263720448B76}"/>
                </a:ext>
              </a:extLst>
            </p:cNvPr>
            <p:cNvSpPr/>
            <p:nvPr/>
          </p:nvSpPr>
          <p:spPr>
            <a:xfrm>
              <a:off x="3616905" y="4325825"/>
              <a:ext cx="1584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F20C8433-41CE-77A3-59D5-D75419FE78B2}"/>
                </a:ext>
              </a:extLst>
            </p:cNvPr>
            <p:cNvSpPr txBox="1"/>
            <p:nvPr/>
          </p:nvSpPr>
          <p:spPr>
            <a:xfrm>
              <a:off x="3571110" y="4321070"/>
              <a:ext cx="1461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900" b="1" dirty="0">
                  <a:solidFill>
                    <a:schemeClr val="bg2">
                      <a:lumMod val="10000"/>
                    </a:schemeClr>
                  </a:solidFill>
                </a:rPr>
                <a:t>SCHREINEREI</a:t>
              </a:r>
              <a:endParaRPr lang="de-CH" sz="900" dirty="0">
                <a:solidFill>
                  <a:schemeClr val="bg2">
                    <a:lumMod val="10000"/>
                  </a:schemeClr>
                </a:solidFill>
              </a:endParaRPr>
            </a:p>
            <a:p>
              <a:r>
                <a:rPr lang="de-CH" sz="900" dirty="0">
                  <a:solidFill>
                    <a:schemeClr val="bg2">
                      <a:lumMod val="10000"/>
                    </a:schemeClr>
                  </a:solidFill>
                </a:rPr>
                <a:t>Joshua Jörger</a:t>
              </a:r>
            </a:p>
          </p:txBody>
        </p:sp>
        <p:pic>
          <p:nvPicPr>
            <p:cNvPr id="59" name="Grafik 58" descr="Ein Bild, das Menschliches Gesicht, Person, Mann, Lächeln enthält.&#10;&#10;Automatisch generierte Beschreibung">
              <a:extLst>
                <a:ext uri="{FF2B5EF4-FFF2-40B4-BE49-F238E27FC236}">
                  <a16:creationId xmlns:a16="http://schemas.microsoft.com/office/drawing/2014/main" id="{E2A11C25-8DA4-E40B-B2FC-E5D3F7C18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3308" y="4226154"/>
              <a:ext cx="511794" cy="639743"/>
            </a:xfrm>
            <a:prstGeom prst="rect">
              <a:avLst/>
            </a:prstGeom>
          </p:spPr>
        </p:pic>
      </p:grpSp>
      <p:sp>
        <p:nvSpPr>
          <p:cNvPr id="60" name="Rechteck 59">
            <a:extLst>
              <a:ext uri="{FF2B5EF4-FFF2-40B4-BE49-F238E27FC236}">
                <a16:creationId xmlns:a16="http://schemas.microsoft.com/office/drawing/2014/main" id="{9CD829EB-BD61-B45C-DB60-706ADE979675}"/>
              </a:ext>
            </a:extLst>
          </p:cNvPr>
          <p:cNvSpPr/>
          <p:nvPr/>
        </p:nvSpPr>
        <p:spPr>
          <a:xfrm>
            <a:off x="10355108" y="5110400"/>
            <a:ext cx="1581609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45578F7D-4C92-A03C-B86F-94FEF580792D}"/>
              </a:ext>
            </a:extLst>
          </p:cNvPr>
          <p:cNvSpPr txBox="1"/>
          <p:nvPr/>
        </p:nvSpPr>
        <p:spPr>
          <a:xfrm>
            <a:off x="10297944" y="5097665"/>
            <a:ext cx="146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ICT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Marcus Wiesner</a:t>
            </a:r>
          </a:p>
        </p:txBody>
      </p:sp>
      <p:pic>
        <p:nvPicPr>
          <p:cNvPr id="62" name="Grafik 61" descr="Ein Bild, das Menschliches Gesicht, Person, Kinn, Vorderkopf enthält.&#10;&#10;Automatisch generierte Beschreibung">
            <a:extLst>
              <a:ext uri="{FF2B5EF4-FFF2-40B4-BE49-F238E27FC236}">
                <a16:creationId xmlns:a16="http://schemas.microsoft.com/office/drawing/2014/main" id="{9F545CD6-8E51-C058-062D-8DA391577337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15" y="5026611"/>
            <a:ext cx="500639" cy="625800"/>
          </a:xfrm>
          <a:prstGeom prst="rect">
            <a:avLst/>
          </a:prstGeom>
        </p:spPr>
      </p:pic>
      <p:sp>
        <p:nvSpPr>
          <p:cNvPr id="63" name="Rechteck 62">
            <a:extLst>
              <a:ext uri="{FF2B5EF4-FFF2-40B4-BE49-F238E27FC236}">
                <a16:creationId xmlns:a16="http://schemas.microsoft.com/office/drawing/2014/main" id="{BDC8ABD6-0FEC-564F-600E-08476F41FF05}"/>
              </a:ext>
            </a:extLst>
          </p:cNvPr>
          <p:cNvSpPr/>
          <p:nvPr/>
        </p:nvSpPr>
        <p:spPr>
          <a:xfrm>
            <a:off x="5302030" y="3845833"/>
            <a:ext cx="1582264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CCC8E732-D071-7388-378D-3227BAB908B9}"/>
              </a:ext>
            </a:extLst>
          </p:cNvPr>
          <p:cNvSpPr txBox="1"/>
          <p:nvPr/>
        </p:nvSpPr>
        <p:spPr>
          <a:xfrm>
            <a:off x="5262427" y="3850124"/>
            <a:ext cx="146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METALLBAU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Markus Biehler</a:t>
            </a:r>
          </a:p>
        </p:txBody>
      </p:sp>
      <p:pic>
        <p:nvPicPr>
          <p:cNvPr id="65" name="Grafik 64" descr="Ein Bild, das Menschliches Gesicht, Person, Vorderkopf, Kinn enthält.&#10;&#10;Automatisch generierte Beschreibung">
            <a:extLst>
              <a:ext uri="{FF2B5EF4-FFF2-40B4-BE49-F238E27FC236}">
                <a16:creationId xmlns:a16="http://schemas.microsoft.com/office/drawing/2014/main" id="{DADFA459-5B70-89C5-CF41-AD931A6D4059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73" y="3746381"/>
            <a:ext cx="510952" cy="638690"/>
          </a:xfrm>
          <a:prstGeom prst="rect">
            <a:avLst/>
          </a:prstGeom>
        </p:spPr>
      </p:pic>
      <p:sp>
        <p:nvSpPr>
          <p:cNvPr id="66" name="Rechteck 65">
            <a:extLst>
              <a:ext uri="{FF2B5EF4-FFF2-40B4-BE49-F238E27FC236}">
                <a16:creationId xmlns:a16="http://schemas.microsoft.com/office/drawing/2014/main" id="{A5A6C6B1-B2A9-7C9C-71B9-38873F943BBA}"/>
              </a:ext>
            </a:extLst>
          </p:cNvPr>
          <p:cNvSpPr/>
          <p:nvPr/>
        </p:nvSpPr>
        <p:spPr>
          <a:xfrm>
            <a:off x="10354453" y="5755274"/>
            <a:ext cx="1582264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54648B7B-2646-C4FA-26B0-4EA07B2877AC}"/>
              </a:ext>
            </a:extLst>
          </p:cNvPr>
          <p:cNvSpPr txBox="1"/>
          <p:nvPr/>
        </p:nvSpPr>
        <p:spPr>
          <a:xfrm>
            <a:off x="10297943" y="5735877"/>
            <a:ext cx="146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DIG. TRANSFORMATION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Matthias Brendel</a:t>
            </a:r>
          </a:p>
        </p:txBody>
      </p:sp>
      <p:pic>
        <p:nvPicPr>
          <p:cNvPr id="68" name="Grafik 67" descr="Ein Bild, das Menschliches Gesicht, Person, Lächeln, Porträtbild enthält.&#10;&#10;Automatisch generierte Beschreibung">
            <a:extLst>
              <a:ext uri="{FF2B5EF4-FFF2-40B4-BE49-F238E27FC236}">
                <a16:creationId xmlns:a16="http://schemas.microsoft.com/office/drawing/2014/main" id="{8AE6CAFA-CAE2-EEB3-8AD3-E810C3BB645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9"/>
          <a:stretch/>
        </p:blipFill>
        <p:spPr>
          <a:xfrm>
            <a:off x="11480006" y="5684380"/>
            <a:ext cx="456711" cy="610894"/>
          </a:xfrm>
          <a:prstGeom prst="rect">
            <a:avLst/>
          </a:prstGeom>
        </p:spPr>
      </p:pic>
      <p:sp>
        <p:nvSpPr>
          <p:cNvPr id="69" name="Rechteck 68">
            <a:extLst>
              <a:ext uri="{FF2B5EF4-FFF2-40B4-BE49-F238E27FC236}">
                <a16:creationId xmlns:a16="http://schemas.microsoft.com/office/drawing/2014/main" id="{21F8B40D-F6EB-8017-33DE-4628CC314B51}"/>
              </a:ext>
            </a:extLst>
          </p:cNvPr>
          <p:cNvSpPr/>
          <p:nvPr/>
        </p:nvSpPr>
        <p:spPr>
          <a:xfrm>
            <a:off x="1932215" y="5158796"/>
            <a:ext cx="1584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5E619DFA-3E6B-C652-DF69-41CB9C69B806}"/>
              </a:ext>
            </a:extLst>
          </p:cNvPr>
          <p:cNvSpPr txBox="1"/>
          <p:nvPr/>
        </p:nvSpPr>
        <p:spPr>
          <a:xfrm>
            <a:off x="1886419" y="5154041"/>
            <a:ext cx="158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MALEREI</a:t>
            </a: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Michael Westermann</a:t>
            </a:r>
          </a:p>
        </p:txBody>
      </p:sp>
      <p:pic>
        <p:nvPicPr>
          <p:cNvPr id="71" name="Grafik 70" descr="Ein Bild, das Menschliches Gesicht, Person, Vorderkopf, Kinn enthält.">
            <a:extLst>
              <a:ext uri="{FF2B5EF4-FFF2-40B4-BE49-F238E27FC236}">
                <a16:creationId xmlns:a16="http://schemas.microsoft.com/office/drawing/2014/main" id="{F012236A-4BA6-0CB7-C9C5-67E61E3F0755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74" y="5070839"/>
            <a:ext cx="500640" cy="625800"/>
          </a:xfrm>
          <a:prstGeom prst="rect">
            <a:avLst/>
          </a:prstGeom>
        </p:spPr>
      </p:pic>
      <p:sp>
        <p:nvSpPr>
          <p:cNvPr id="72" name="Rechteck 71">
            <a:extLst>
              <a:ext uri="{FF2B5EF4-FFF2-40B4-BE49-F238E27FC236}">
                <a16:creationId xmlns:a16="http://schemas.microsoft.com/office/drawing/2014/main" id="{2EB374DE-D259-99DD-9CEB-5DC776E4E07E}"/>
              </a:ext>
            </a:extLst>
          </p:cNvPr>
          <p:cNvSpPr/>
          <p:nvPr/>
        </p:nvSpPr>
        <p:spPr>
          <a:xfrm>
            <a:off x="10354592" y="4478042"/>
            <a:ext cx="1582264" cy="5221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B29B96C2-B845-0EFC-1DC3-33BC73767E83}"/>
              </a:ext>
            </a:extLst>
          </p:cNvPr>
          <p:cNvSpPr txBox="1"/>
          <p:nvPr/>
        </p:nvSpPr>
        <p:spPr>
          <a:xfrm>
            <a:off x="10306182" y="4478042"/>
            <a:ext cx="146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PROZESSE &amp; QUALITÄT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Andrea Navetta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E035634C-A70F-45A8-F561-0A7A623BE93D}"/>
              </a:ext>
            </a:extLst>
          </p:cNvPr>
          <p:cNvSpPr/>
          <p:nvPr/>
        </p:nvSpPr>
        <p:spPr>
          <a:xfrm>
            <a:off x="1932214" y="3197253"/>
            <a:ext cx="1584000" cy="5640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730CE765-E671-D99D-980B-CA988DEF2C8E}"/>
              </a:ext>
            </a:extLst>
          </p:cNvPr>
          <p:cNvSpPr txBox="1"/>
          <p:nvPr/>
        </p:nvSpPr>
        <p:spPr>
          <a:xfrm>
            <a:off x="1886419" y="3204095"/>
            <a:ext cx="146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MAUREREI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Adrian Sutter</a:t>
            </a:r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4FCEF28C-7C60-F322-01BB-3B1E4BCA2AB0}"/>
              </a:ext>
            </a:extLst>
          </p:cNvPr>
          <p:cNvSpPr/>
          <p:nvPr/>
        </p:nvSpPr>
        <p:spPr>
          <a:xfrm>
            <a:off x="1932214" y="3843315"/>
            <a:ext cx="1584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8C95F851-AE37-A928-4AA4-29A291C28CA9}"/>
              </a:ext>
            </a:extLst>
          </p:cNvPr>
          <p:cNvSpPr txBox="1"/>
          <p:nvPr/>
        </p:nvSpPr>
        <p:spPr>
          <a:xfrm>
            <a:off x="1886419" y="3838560"/>
            <a:ext cx="14613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TECHN. RÜCKBAU</a:t>
            </a:r>
          </a:p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BOHREN UND FRÄSEN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Adrian Sutter</a:t>
            </a:r>
          </a:p>
        </p:txBody>
      </p:sp>
      <p:pic>
        <p:nvPicPr>
          <p:cNvPr id="79" name="Grafik 78" descr="Ein Bild, das Menschliches Gesicht, Person, Porträtbild, Vorderkopf enthält.&#10;&#10;Automatisch generierte Beschreibung">
            <a:extLst>
              <a:ext uri="{FF2B5EF4-FFF2-40B4-BE49-F238E27FC236}">
                <a16:creationId xmlns:a16="http://schemas.microsoft.com/office/drawing/2014/main" id="{B9F58C77-4F40-B165-A825-C6FAE2383E2B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767" y="3101019"/>
            <a:ext cx="514089" cy="642611"/>
          </a:xfrm>
          <a:prstGeom prst="rect">
            <a:avLst/>
          </a:prstGeom>
        </p:spPr>
      </p:pic>
      <p:sp>
        <p:nvSpPr>
          <p:cNvPr id="80" name="Rechteck 79">
            <a:extLst>
              <a:ext uri="{FF2B5EF4-FFF2-40B4-BE49-F238E27FC236}">
                <a16:creationId xmlns:a16="http://schemas.microsoft.com/office/drawing/2014/main" id="{728CA094-9A55-3B55-A24A-C3787EB5FB04}"/>
              </a:ext>
            </a:extLst>
          </p:cNvPr>
          <p:cNvSpPr/>
          <p:nvPr/>
        </p:nvSpPr>
        <p:spPr>
          <a:xfrm>
            <a:off x="10354592" y="3842865"/>
            <a:ext cx="1582264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DAA9A46C-4067-DA11-82E2-2BB2B87EF60D}"/>
              </a:ext>
            </a:extLst>
          </p:cNvPr>
          <p:cNvSpPr txBox="1"/>
          <p:nvPr/>
        </p:nvSpPr>
        <p:spPr>
          <a:xfrm>
            <a:off x="10306182" y="3830195"/>
            <a:ext cx="146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CONTROLLING</a:t>
            </a:r>
            <a:endParaRPr lang="de-CH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Michael Stalder</a:t>
            </a: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982EF859-E64C-61E8-A2F6-1516B920F215}"/>
              </a:ext>
            </a:extLst>
          </p:cNvPr>
          <p:cNvSpPr/>
          <p:nvPr/>
        </p:nvSpPr>
        <p:spPr>
          <a:xfrm>
            <a:off x="257691" y="3200251"/>
            <a:ext cx="1584000" cy="5622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6900974F-33B1-294C-1614-AFECD8FBAB50}"/>
              </a:ext>
            </a:extLst>
          </p:cNvPr>
          <p:cNvSpPr txBox="1"/>
          <p:nvPr/>
        </p:nvSpPr>
        <p:spPr>
          <a:xfrm>
            <a:off x="219436" y="3203458"/>
            <a:ext cx="14665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MARKETING &amp;</a:t>
            </a:r>
          </a:p>
          <a:p>
            <a:r>
              <a:rPr lang="de-CH" sz="900" b="1" dirty="0">
                <a:solidFill>
                  <a:schemeClr val="bg2">
                    <a:lumMod val="10000"/>
                  </a:schemeClr>
                </a:solidFill>
              </a:rPr>
              <a:t>ASSISTENTIN CEO</a:t>
            </a:r>
          </a:p>
          <a:p>
            <a:r>
              <a:rPr lang="de-CH" sz="900" dirty="0">
                <a:solidFill>
                  <a:schemeClr val="bg2">
                    <a:lumMod val="10000"/>
                  </a:schemeClr>
                </a:solidFill>
              </a:rPr>
              <a:t>Rahel Schneider </a:t>
            </a:r>
          </a:p>
        </p:txBody>
      </p:sp>
      <p:pic>
        <p:nvPicPr>
          <p:cNvPr id="85" name="Grafik 84" descr="Ein Bild, das Menschliches Gesicht, Lächeln, Person, Vorderkopf enthält.&#10;&#10;Automatisch generierte Beschreibung">
            <a:extLst>
              <a:ext uri="{FF2B5EF4-FFF2-40B4-BE49-F238E27FC236}">
                <a16:creationId xmlns:a16="http://schemas.microsoft.com/office/drawing/2014/main" id="{966D2F21-3F8B-E492-4D2D-D5B6FE9399EB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35" y="2126883"/>
            <a:ext cx="784139" cy="980174"/>
          </a:xfrm>
          <a:prstGeom prst="rect">
            <a:avLst/>
          </a:prstGeom>
        </p:spPr>
      </p:pic>
      <p:pic>
        <p:nvPicPr>
          <p:cNvPr id="86" name="Grafik 85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2CD51C10-4CF6-D12E-C2AB-02DA97D8BC0B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"/>
          <a:stretch/>
        </p:blipFill>
        <p:spPr>
          <a:xfrm>
            <a:off x="873332" y="3665423"/>
            <a:ext cx="966631" cy="715718"/>
          </a:xfrm>
          <a:prstGeom prst="rect">
            <a:avLst/>
          </a:prstGeom>
        </p:spPr>
      </p:pic>
      <p:pic>
        <p:nvPicPr>
          <p:cNvPr id="87" name="Grafik 86" descr="Ein Bild, das Menschliches Gesicht, Person, Kleidung, Mann enthält.&#10;&#10;Automatisch generierte Beschreibung">
            <a:extLst>
              <a:ext uri="{FF2B5EF4-FFF2-40B4-BE49-F238E27FC236}">
                <a16:creationId xmlns:a16="http://schemas.microsoft.com/office/drawing/2014/main" id="{CCD0015F-7DFC-8BC8-D390-1A5D9B4F824E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90" t="-1182" r="12496" b="34283"/>
          <a:stretch/>
        </p:blipFill>
        <p:spPr>
          <a:xfrm>
            <a:off x="8964340" y="4335815"/>
            <a:ext cx="1295446" cy="665328"/>
          </a:xfrm>
          <a:prstGeom prst="rect">
            <a:avLst/>
          </a:prstGeom>
        </p:spPr>
      </p:pic>
      <p:pic>
        <p:nvPicPr>
          <p:cNvPr id="88" name="Grafik 87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0BB70872-0B9E-D3ED-C93A-D4A756C7746B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15"/>
          <a:stretch/>
        </p:blipFill>
        <p:spPr>
          <a:xfrm>
            <a:off x="11255375" y="4393088"/>
            <a:ext cx="684200" cy="607076"/>
          </a:xfrm>
          <a:prstGeom prst="rect">
            <a:avLst/>
          </a:prstGeom>
        </p:spPr>
      </p:pic>
      <p:pic>
        <p:nvPicPr>
          <p:cNvPr id="89" name="Grafik 88" descr="Ein Bild, das Menschliches Gesicht, Person, Kleidung, Kinn enthält.&#10;&#10;Automatisch generierte Beschreibung">
            <a:extLst>
              <a:ext uri="{FF2B5EF4-FFF2-40B4-BE49-F238E27FC236}">
                <a16:creationId xmlns:a16="http://schemas.microsoft.com/office/drawing/2014/main" id="{2875E74D-9131-BCEE-29D8-3218C702BD9E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 r="17926"/>
          <a:stretch/>
        </p:blipFill>
        <p:spPr>
          <a:xfrm>
            <a:off x="11408188" y="3766331"/>
            <a:ext cx="529915" cy="617121"/>
          </a:xfrm>
          <a:prstGeom prst="rect">
            <a:avLst/>
          </a:prstGeom>
        </p:spPr>
      </p:pic>
      <p:pic>
        <p:nvPicPr>
          <p:cNvPr id="90" name="Grafik 89" descr="Ein Bild, das Menschliches Gesicht, Person, Kinn, Porträtbild enthält.&#10;&#10;KI-generierte Inhalte können fehlerhaft sein.">
            <a:extLst>
              <a:ext uri="{FF2B5EF4-FFF2-40B4-BE49-F238E27FC236}">
                <a16:creationId xmlns:a16="http://schemas.microsoft.com/office/drawing/2014/main" id="{516E9603-28FB-9F7E-BB73-0C6FE0973F70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r="18888" b="9145"/>
          <a:stretch/>
        </p:blipFill>
        <p:spPr>
          <a:xfrm>
            <a:off x="2868822" y="3158017"/>
            <a:ext cx="647761" cy="603302"/>
          </a:xfrm>
          <a:prstGeom prst="rect">
            <a:avLst/>
          </a:prstGeom>
        </p:spPr>
      </p:pic>
      <p:pic>
        <p:nvPicPr>
          <p:cNvPr id="91" name="Grafik 90" descr="Ein Bild, das Menschliches Gesicht, Person, Kinn, Porträtbild enthält.&#10;&#10;KI-generierte Inhalte können fehlerhaft sein.">
            <a:extLst>
              <a:ext uri="{FF2B5EF4-FFF2-40B4-BE49-F238E27FC236}">
                <a16:creationId xmlns:a16="http://schemas.microsoft.com/office/drawing/2014/main" id="{9366D84C-D0F8-88A0-0C2D-46DBA8ECE035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r="18888" b="9145"/>
          <a:stretch/>
        </p:blipFill>
        <p:spPr>
          <a:xfrm>
            <a:off x="4553947" y="3138900"/>
            <a:ext cx="647761" cy="603302"/>
          </a:xfrm>
          <a:prstGeom prst="rect">
            <a:avLst/>
          </a:prstGeom>
        </p:spPr>
      </p:pic>
      <p:pic>
        <p:nvPicPr>
          <p:cNvPr id="92" name="Grafik 91" descr="Ein Bild, das Menschliches Gesicht, Person, Kinn, Porträtbild enthält.&#10;&#10;KI-generierte Inhalte können fehlerhaft sein.">
            <a:extLst>
              <a:ext uri="{FF2B5EF4-FFF2-40B4-BE49-F238E27FC236}">
                <a16:creationId xmlns:a16="http://schemas.microsoft.com/office/drawing/2014/main" id="{A2A00245-B7B9-0AEA-0497-9FAA55B2C31F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r="18888" b="9145"/>
          <a:stretch/>
        </p:blipFill>
        <p:spPr>
          <a:xfrm>
            <a:off x="2868585" y="3782438"/>
            <a:ext cx="647761" cy="603302"/>
          </a:xfrm>
          <a:prstGeom prst="rect">
            <a:avLst/>
          </a:prstGeom>
        </p:spPr>
      </p:pic>
      <p:pic>
        <p:nvPicPr>
          <p:cNvPr id="25" name="Grafik 24" descr="Ein Bild, das Menschliches Gesicht, Person, Kleidung, Porträtbild enthält.&#10;&#10;KI-generierte Inhalte können fehlerhaft sein.">
            <a:extLst>
              <a:ext uri="{FF2B5EF4-FFF2-40B4-BE49-F238E27FC236}">
                <a16:creationId xmlns:a16="http://schemas.microsoft.com/office/drawing/2014/main" id="{DFD1FBC6-EA71-5C7D-5973-0444C3D0E2CC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1" b="3467"/>
          <a:stretch/>
        </p:blipFill>
        <p:spPr>
          <a:xfrm>
            <a:off x="934631" y="3117927"/>
            <a:ext cx="905208" cy="642611"/>
          </a:xfrm>
          <a:prstGeom prst="rect">
            <a:avLst/>
          </a:prstGeom>
        </p:spPr>
      </p:pic>
      <p:pic>
        <p:nvPicPr>
          <p:cNvPr id="28" name="Grafik 27" descr="Ein Bild, das Menschliches Gesicht, Person, Kleidung, Porträtbild enthält.&#10;&#10;KI-generierte Inhalte können fehlerhaft sein.">
            <a:extLst>
              <a:ext uri="{FF2B5EF4-FFF2-40B4-BE49-F238E27FC236}">
                <a16:creationId xmlns:a16="http://schemas.microsoft.com/office/drawing/2014/main" id="{3113EAB3-D142-14EA-F16C-A573A09413F4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1" b="3467"/>
          <a:stretch/>
        </p:blipFill>
        <p:spPr>
          <a:xfrm>
            <a:off x="878179" y="3079245"/>
            <a:ext cx="961472" cy="68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5B6EC93-DB60-C762-BC78-6382729D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00" y="191921"/>
            <a:ext cx="10276860" cy="676642"/>
          </a:xfrm>
        </p:spPr>
        <p:txBody>
          <a:bodyPr>
            <a:normAutofit fontScale="90000"/>
          </a:bodyPr>
          <a:lstStyle/>
          <a:p>
            <a:r>
              <a:rPr lang="de-DE" sz="3000" b="1" dirty="0">
                <a:solidFill>
                  <a:srgbClr val="E20031"/>
                </a:solidFill>
              </a:rPr>
              <a:t>Welche Rolle spielt die Wirtschaft bei der Berufsorientierung der Jugendlichen?</a:t>
            </a:r>
            <a:endParaRPr lang="de-CH" sz="3000" b="1" dirty="0">
              <a:solidFill>
                <a:srgbClr val="E2003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62C0D86-62D8-B7D2-0588-C5C801F4B3B8}"/>
              </a:ext>
            </a:extLst>
          </p:cNvPr>
          <p:cNvSpPr txBox="1"/>
          <p:nvPr/>
        </p:nvSpPr>
        <p:spPr>
          <a:xfrm>
            <a:off x="1748594" y="1413040"/>
            <a:ext cx="1044340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97050" algn="l"/>
              </a:tabLst>
            </a:pPr>
            <a:r>
              <a:rPr lang="de-CH" sz="2500" dirty="0"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Schnupperangebote und Ausbildungsplätze schaffen</a:t>
            </a:r>
          </a:p>
        </p:txBody>
      </p:sp>
      <p:pic>
        <p:nvPicPr>
          <p:cNvPr id="6" name="Grafik 5" descr="Ein Bild, das Grafiken, Clipart, Symbol, Design enthält.&#10;&#10;KI-generierte Inhalte können fehlerhaft sein.">
            <a:extLst>
              <a:ext uri="{FF2B5EF4-FFF2-40B4-BE49-F238E27FC236}">
                <a16:creationId xmlns:a16="http://schemas.microsoft.com/office/drawing/2014/main" id="{ED50FDEC-77FB-FD86-3733-C10DBA642B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7" y="4916747"/>
            <a:ext cx="1080000" cy="1080000"/>
          </a:xfrm>
          <a:prstGeom prst="rect">
            <a:avLst/>
          </a:prstGeom>
        </p:spPr>
      </p:pic>
      <p:pic>
        <p:nvPicPr>
          <p:cNvPr id="8" name="Grafik 7" descr="Ein Bild, das Grafiken enthält.&#10;&#10;KI-generierte Inhalte können fehlerhaft sein.">
            <a:extLst>
              <a:ext uri="{FF2B5EF4-FFF2-40B4-BE49-F238E27FC236}">
                <a16:creationId xmlns:a16="http://schemas.microsoft.com/office/drawing/2014/main" id="{CDFFD5E7-7D61-A669-D955-3209F4D5D4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7" y="1111567"/>
            <a:ext cx="1080000" cy="1080000"/>
          </a:xfrm>
          <a:prstGeom prst="rect">
            <a:avLst/>
          </a:prstGeom>
        </p:spPr>
      </p:pic>
      <p:pic>
        <p:nvPicPr>
          <p:cNvPr id="10" name="Grafik 9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CAF73D3C-C60D-3996-E79C-F9BBAC1E59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7" y="2062862"/>
            <a:ext cx="1080000" cy="1080000"/>
          </a:xfrm>
          <a:prstGeom prst="rect">
            <a:avLst/>
          </a:prstGeom>
        </p:spPr>
      </p:pic>
      <p:pic>
        <p:nvPicPr>
          <p:cNvPr id="12" name="Grafik 11" descr="Ein Bild, das Grafiken, Schrift, Text, Grafikdesign enthält.&#10;&#10;KI-generierte Inhalte können fehlerhaft sein.">
            <a:extLst>
              <a:ext uri="{FF2B5EF4-FFF2-40B4-BE49-F238E27FC236}">
                <a16:creationId xmlns:a16="http://schemas.microsoft.com/office/drawing/2014/main" id="{F74915FF-46D5-E02C-E012-06C0238F11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7" y="3014157"/>
            <a:ext cx="1080000" cy="1080000"/>
          </a:xfrm>
          <a:prstGeom prst="rect">
            <a:avLst/>
          </a:prstGeom>
        </p:spPr>
      </p:pic>
      <p:pic>
        <p:nvPicPr>
          <p:cNvPr id="14" name="Grafik 13" descr="Ein Bild, das Grafiken, Schrift, Grafikdesign, Logo enthält.&#10;&#10;KI-generierte Inhalte können fehlerhaft sein.">
            <a:extLst>
              <a:ext uri="{FF2B5EF4-FFF2-40B4-BE49-F238E27FC236}">
                <a16:creationId xmlns:a16="http://schemas.microsoft.com/office/drawing/2014/main" id="{EC5F4AE8-4850-224F-6ABC-E6A39ACB8D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7" y="3965452"/>
            <a:ext cx="1080000" cy="1080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890AEEA-6264-9775-D825-A7D2A92DDDBE}"/>
              </a:ext>
            </a:extLst>
          </p:cNvPr>
          <p:cNvSpPr txBox="1"/>
          <p:nvPr/>
        </p:nvSpPr>
        <p:spPr>
          <a:xfrm>
            <a:off x="1748594" y="2364335"/>
            <a:ext cx="1044340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97050" algn="l"/>
              </a:tabLst>
            </a:pPr>
            <a:r>
              <a:rPr lang="de-CH" sz="25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Aktive Mitgestaltung in den Berufsverbänden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ABC3136-F76A-9DD2-0086-485A1E2E760A}"/>
              </a:ext>
            </a:extLst>
          </p:cNvPr>
          <p:cNvSpPr txBox="1"/>
          <p:nvPr/>
        </p:nvSpPr>
        <p:spPr>
          <a:xfrm>
            <a:off x="1748594" y="3315630"/>
            <a:ext cx="1044340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97050" algn="l"/>
              </a:tabLst>
            </a:pPr>
            <a:r>
              <a:rPr lang="de-CH" sz="25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Kooperation mit Schulen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DE03CA4-4A4C-9D48-7BFB-41B92FD9718C}"/>
              </a:ext>
            </a:extLst>
          </p:cNvPr>
          <p:cNvSpPr txBox="1"/>
          <p:nvPr/>
        </p:nvSpPr>
        <p:spPr>
          <a:xfrm>
            <a:off x="1748594" y="5218220"/>
            <a:ext cx="1044340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97050" algn="l"/>
              </a:tabLst>
            </a:pPr>
            <a:r>
              <a:rPr lang="de-CH" sz="25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Mentoring und Vorbilder schaffen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752751-74D0-A6E5-37FE-0B1F593936C5}"/>
              </a:ext>
            </a:extLst>
          </p:cNvPr>
          <p:cNvSpPr txBox="1"/>
          <p:nvPr/>
        </p:nvSpPr>
        <p:spPr>
          <a:xfrm>
            <a:off x="1748594" y="4266925"/>
            <a:ext cx="1044340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97050" algn="l"/>
              </a:tabLst>
            </a:pPr>
            <a:r>
              <a:rPr lang="de-CH" sz="2500" dirty="0"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Marketing und Image pflegen</a:t>
            </a:r>
            <a:endParaRPr lang="de-CH" sz="2500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022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F2113-828D-5464-875A-F26C873FE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B9804-8270-B2B0-F2D5-D94E8D91C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000" b="1" dirty="0">
                <a:solidFill>
                  <a:srgbClr val="E20031"/>
                </a:solidFill>
              </a:rPr>
              <a:t>Wie kann die Wirtschaft die Jugendlichen bei der Berufswahl unterstützen, ohne sie zu beeinflussen?</a:t>
            </a:r>
            <a:endParaRPr lang="de-CH" sz="3000" b="1" dirty="0">
              <a:solidFill>
                <a:srgbClr val="E2003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370F7DC-B43C-B3FE-7A48-D90A36014749}"/>
              </a:ext>
            </a:extLst>
          </p:cNvPr>
          <p:cNvSpPr txBox="1"/>
          <p:nvPr/>
        </p:nvSpPr>
        <p:spPr>
          <a:xfrm>
            <a:off x="1748594" y="1413040"/>
            <a:ext cx="1044340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97050" algn="l"/>
              </a:tabLst>
            </a:pPr>
            <a:r>
              <a:rPr lang="de-CH" sz="2500" dirty="0"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Transparent und unvoreingenommen informieren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6513DC8-0A49-E3DC-B09E-4103EE9BF5E0}"/>
              </a:ext>
            </a:extLst>
          </p:cNvPr>
          <p:cNvSpPr txBox="1"/>
          <p:nvPr/>
        </p:nvSpPr>
        <p:spPr>
          <a:xfrm>
            <a:off x="1748594" y="2236057"/>
            <a:ext cx="1044340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97050" algn="l"/>
              </a:tabLst>
            </a:pPr>
            <a:r>
              <a:rPr lang="de-CH" sz="25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Authentische Erfahrungen ermöglichen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A4884A-2C20-A3A0-202A-CDAEF22D02BC}"/>
              </a:ext>
            </a:extLst>
          </p:cNvPr>
          <p:cNvSpPr txBox="1"/>
          <p:nvPr/>
        </p:nvSpPr>
        <p:spPr>
          <a:xfrm>
            <a:off x="1748594" y="3059074"/>
            <a:ext cx="1044340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97050" algn="l"/>
              </a:tabLst>
            </a:pPr>
            <a:r>
              <a:rPr lang="de-CH" sz="25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Vielfalt aufzeigen – offene Auseinandersetzung fördern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095032B-2898-E302-0600-639F7A232CD3}"/>
              </a:ext>
            </a:extLst>
          </p:cNvPr>
          <p:cNvSpPr txBox="1"/>
          <p:nvPr/>
        </p:nvSpPr>
        <p:spPr>
          <a:xfrm>
            <a:off x="1748594" y="3882091"/>
            <a:ext cx="1044340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97050" algn="l"/>
              </a:tabLst>
            </a:pPr>
            <a:r>
              <a:rPr lang="de-CH" sz="25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Unabhängige Beratung ermöglichen, Stärkung des eigenen Ichs fördern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D5B2DC8-A6D7-2FF3-AA64-05388D8CBD0D}"/>
              </a:ext>
            </a:extLst>
          </p:cNvPr>
          <p:cNvSpPr txBox="1"/>
          <p:nvPr/>
        </p:nvSpPr>
        <p:spPr>
          <a:xfrm>
            <a:off x="1748594" y="4705108"/>
            <a:ext cx="1044340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97050" algn="l"/>
              </a:tabLst>
            </a:pPr>
            <a:r>
              <a:rPr lang="de-CH" sz="25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Kompetenz- und Interessensförderung priorisieren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D6D3452-F3D8-0B18-A7E0-D2A5A4DA7178}"/>
              </a:ext>
            </a:extLst>
          </p:cNvPr>
          <p:cNvSpPr txBox="1"/>
          <p:nvPr/>
        </p:nvSpPr>
        <p:spPr>
          <a:xfrm>
            <a:off x="1748594" y="5528125"/>
            <a:ext cx="1044340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97050" algn="l"/>
              </a:tabLst>
            </a:pPr>
            <a:r>
              <a:rPr lang="de-CH" sz="25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Unterschiedliche Werdegänge von Vorbildern vermitteln</a:t>
            </a:r>
          </a:p>
        </p:txBody>
      </p:sp>
      <p:pic>
        <p:nvPicPr>
          <p:cNvPr id="12" name="Grafik 11" descr="Ein Bild, das Grafiken, Design, Clipart, Entwurf enthält.&#10;&#10;KI-generierte Inhalte können fehlerhaft sein.">
            <a:extLst>
              <a:ext uri="{FF2B5EF4-FFF2-40B4-BE49-F238E27FC236}">
                <a16:creationId xmlns:a16="http://schemas.microsoft.com/office/drawing/2014/main" id="{B53EFA6A-4AA3-9302-EEA3-AE611EE08A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0" y="2847601"/>
            <a:ext cx="900000" cy="900000"/>
          </a:xfrm>
          <a:prstGeom prst="rect">
            <a:avLst/>
          </a:prstGeom>
        </p:spPr>
      </p:pic>
      <p:pic>
        <p:nvPicPr>
          <p:cNvPr id="14" name="Grafik 13" descr="Ein Bild, das Grafiken, Clipart, Schrift, Symbol enthält.&#10;&#10;KI-generierte Inhalte können fehlerhaft sein.">
            <a:extLst>
              <a:ext uri="{FF2B5EF4-FFF2-40B4-BE49-F238E27FC236}">
                <a16:creationId xmlns:a16="http://schemas.microsoft.com/office/drawing/2014/main" id="{657BE59F-921D-4E26-62C2-9BC43FA43C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7" y="3670618"/>
            <a:ext cx="900000" cy="900000"/>
          </a:xfrm>
          <a:prstGeom prst="rect">
            <a:avLst/>
          </a:prstGeom>
        </p:spPr>
      </p:pic>
      <p:pic>
        <p:nvPicPr>
          <p:cNvPr id="16" name="Grafik 15" descr="Ein Bild, das Grafiken, Symbol, Kreis, Schrift enthält.&#10;&#10;KI-generierte Inhalte können fehlerhaft sein.">
            <a:extLst>
              <a:ext uri="{FF2B5EF4-FFF2-40B4-BE49-F238E27FC236}">
                <a16:creationId xmlns:a16="http://schemas.microsoft.com/office/drawing/2014/main" id="{2B4DF06A-0CE6-642E-0911-58A6105E7B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9" y="4493635"/>
            <a:ext cx="900000" cy="900000"/>
          </a:xfrm>
          <a:prstGeom prst="rect">
            <a:avLst/>
          </a:prstGeom>
        </p:spPr>
      </p:pic>
      <p:pic>
        <p:nvPicPr>
          <p:cNvPr id="18" name="Grafik 17" descr="Ein Bild, das Grafiken, Schrift, Symbol, Logo enthält.&#10;&#10;KI-generierte Inhalte können fehlerhaft sein.">
            <a:extLst>
              <a:ext uri="{FF2B5EF4-FFF2-40B4-BE49-F238E27FC236}">
                <a16:creationId xmlns:a16="http://schemas.microsoft.com/office/drawing/2014/main" id="{0578DEDA-A660-1882-B804-A5F972B4A1B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0" y="5316652"/>
            <a:ext cx="900000" cy="900000"/>
          </a:xfrm>
          <a:prstGeom prst="rect">
            <a:avLst/>
          </a:prstGeom>
        </p:spPr>
      </p:pic>
      <p:pic>
        <p:nvPicPr>
          <p:cNvPr id="20" name="Grafik 19" descr="Ein Bild, das Grafiken, Schrift, Symbol, Logo enthält.&#10;&#10;KI-generierte Inhalte können fehlerhaft sein.">
            <a:extLst>
              <a:ext uri="{FF2B5EF4-FFF2-40B4-BE49-F238E27FC236}">
                <a16:creationId xmlns:a16="http://schemas.microsoft.com/office/drawing/2014/main" id="{1C86BF06-6263-3168-EB76-E8300A031F4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0" y="1201567"/>
            <a:ext cx="900000" cy="900000"/>
          </a:xfrm>
          <a:prstGeom prst="rect">
            <a:avLst/>
          </a:prstGeom>
        </p:spPr>
      </p:pic>
      <p:pic>
        <p:nvPicPr>
          <p:cNvPr id="22" name="Grafik 21" descr="Ein Bild, das Grafiken, Grafikdesign, Schrift, Logo enthält.&#10;&#10;KI-generierte Inhalte können fehlerhaft sein.">
            <a:extLst>
              <a:ext uri="{FF2B5EF4-FFF2-40B4-BE49-F238E27FC236}">
                <a16:creationId xmlns:a16="http://schemas.microsoft.com/office/drawing/2014/main" id="{87A5C286-1809-2336-A6F9-E5BC38189E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3" b="19268"/>
          <a:stretch/>
        </p:blipFill>
        <p:spPr>
          <a:xfrm>
            <a:off x="364800" y="2183196"/>
            <a:ext cx="900000" cy="5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02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tamm-bau">
      <a:dk1>
        <a:srgbClr val="7F7F7F"/>
      </a:dk1>
      <a:lt1>
        <a:srgbClr val="FFFFFF"/>
      </a:lt1>
      <a:dk2>
        <a:srgbClr val="A5A5A5"/>
      </a:dk2>
      <a:lt2>
        <a:srgbClr val="F2F2F2"/>
      </a:lt2>
      <a:accent1>
        <a:srgbClr val="F42D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F42D11"/>
      </a:accent6>
      <a:hlink>
        <a:srgbClr val="0563C1"/>
      </a:hlink>
      <a:folHlink>
        <a:srgbClr val="F42D11"/>
      </a:folHlink>
    </a:clrScheme>
    <a:fontScheme name="Benutzerdefiniert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mm Bau AG -  Präsentationsvorlage.potx" id="{BBDEDC7A-1E6F-4762-B8C3-5735077CE044}" vid="{8C1E79C6-DE47-4CD1-AD64-4AAF98E85C1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Stamm Bau AG -  Präsentationsvorlage</Template>
  <TotalTime>0</TotalTime>
  <Words>1504</Words>
  <Application>Microsoft Office PowerPoint</Application>
  <PresentationFormat>Breitbild</PresentationFormat>
  <Paragraphs>205</Paragraphs>
  <Slides>12</Slides>
  <Notes>11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  <vt:variant>
        <vt:lpstr>Zielgruppenorientierte Präsentationen</vt:lpstr>
      </vt:variant>
      <vt:variant>
        <vt:i4>1</vt:i4>
      </vt:variant>
    </vt:vector>
  </HeadingPairs>
  <TitlesOfParts>
    <vt:vector size="20" baseType="lpstr">
      <vt:lpstr>Aptos</vt:lpstr>
      <vt:lpstr>Arial</vt:lpstr>
      <vt:lpstr>Calibri</vt:lpstr>
      <vt:lpstr>Roboto</vt:lpstr>
      <vt:lpstr>Univers Condensed</vt:lpstr>
      <vt:lpstr>Univers Condensed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Unser grossartiges Bildungssystem </vt:lpstr>
      <vt:lpstr>PowerPoint-Präsentation</vt:lpstr>
      <vt:lpstr>Welche Rolle spielt die Wirtschaft bei der Berufsorientierung der Jugendlichen?</vt:lpstr>
      <vt:lpstr>Wie kann die Wirtschaft die Jugendlichen bei der Berufswahl unterstützen, ohne sie zu beeinflussen?</vt:lpstr>
      <vt:lpstr>Wie entscheiden?</vt:lpstr>
      <vt:lpstr>PowerPoint-Präsentation</vt:lpstr>
      <vt:lpstr>PowerPoint-Präsentation</vt:lpstr>
      <vt:lpstr>Kurz-Präsentation (organigramm und Sparten)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Müller Grit</dc:creator>
  <cp:lastModifiedBy>UserName</cp:lastModifiedBy>
  <cp:revision>1089</cp:revision>
  <cp:lastPrinted>2025-02-19T13:09:58Z</cp:lastPrinted>
  <dcterms:created xsi:type="dcterms:W3CDTF">2020-06-23T13:42:56Z</dcterms:created>
  <dcterms:modified xsi:type="dcterms:W3CDTF">2025-03-26T09:35:32Z</dcterms:modified>
</cp:coreProperties>
</file>