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2" r:id="rId3"/>
    <p:sldId id="274" r:id="rId4"/>
    <p:sldId id="273" r:id="rId5"/>
    <p:sldId id="278" r:id="rId6"/>
    <p:sldId id="275" r:id="rId7"/>
    <p:sldId id="276" r:id="rId8"/>
    <p:sldId id="280" r:id="rId9"/>
    <p:sldId id="277" r:id="rId10"/>
    <p:sldId id="279"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8" autoAdjust="0"/>
    <p:restoredTop sz="94660"/>
  </p:normalViewPr>
  <p:slideViewPr>
    <p:cSldViewPr>
      <p:cViewPr varScale="1">
        <p:scale>
          <a:sx n="90" d="100"/>
          <a:sy n="90" d="100"/>
        </p:scale>
        <p:origin x="-108" y="-2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FD9FC-729A-4544-9C1A-637570F29B11}" type="datetimeFigureOut">
              <a:rPr lang="de-CH" smtClean="0"/>
              <a:t>05.01.2012</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BE20D-D06F-498F-B9A2-2C9754FBBCEC}" type="slidenum">
              <a:rPr lang="de-CH" smtClean="0"/>
              <a:t>‹Nr.›</a:t>
            </a:fld>
            <a:endParaRPr lang="de-CH"/>
          </a:p>
        </p:txBody>
      </p:sp>
    </p:spTree>
    <p:extLst>
      <p:ext uri="{BB962C8B-B14F-4D97-AF65-F5344CB8AC3E}">
        <p14:creationId xmlns:p14="http://schemas.microsoft.com/office/powerpoint/2010/main" val="145976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86BE3322-3E12-4C46-832A-6FCE36151B03}" type="datetimeFigureOut">
              <a:rPr lang="de-CH" smtClean="0"/>
              <a:t>05.01.2012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75882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BE3322-3E12-4C46-832A-6FCE36151B03}" type="datetimeFigureOut">
              <a:rPr lang="de-CH" smtClean="0"/>
              <a:t>05.01.2012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234628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BE3322-3E12-4C46-832A-6FCE36151B03}" type="datetimeFigureOut">
              <a:rPr lang="de-CH" smtClean="0"/>
              <a:t>05.01.2012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146526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BE3322-3E12-4C46-832A-6FCE36151B03}" type="datetimeFigureOut">
              <a:rPr lang="de-CH" smtClean="0"/>
              <a:t>05.01.2012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204399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6BE3322-3E12-4C46-832A-6FCE36151B03}" type="datetimeFigureOut">
              <a:rPr lang="de-CH" smtClean="0"/>
              <a:t>05.01.2012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149566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6BE3322-3E12-4C46-832A-6FCE36151B03}" type="datetimeFigureOut">
              <a:rPr lang="de-CH" smtClean="0"/>
              <a:t>05.01.2012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262081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6BE3322-3E12-4C46-832A-6FCE36151B03}" type="datetimeFigureOut">
              <a:rPr lang="de-CH" smtClean="0"/>
              <a:t>05.01.2012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29061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86BE3322-3E12-4C46-832A-6FCE36151B03}" type="datetimeFigureOut">
              <a:rPr lang="de-CH" smtClean="0"/>
              <a:t>05.01.2012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77517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6BE3322-3E12-4C46-832A-6FCE36151B03}" type="datetimeFigureOut">
              <a:rPr lang="de-CH" smtClean="0"/>
              <a:t>05.01.2012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212041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BE3322-3E12-4C46-832A-6FCE36151B03}" type="datetimeFigureOut">
              <a:rPr lang="de-CH" smtClean="0"/>
              <a:t>05.01.2012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143646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6BE3322-3E12-4C46-832A-6FCE36151B03}" type="datetimeFigureOut">
              <a:rPr lang="de-CH" smtClean="0"/>
              <a:t>05.01.2012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93B6149-6B9D-4A8C-9C2B-73C4E6130705}" type="slidenum">
              <a:rPr lang="de-CH" smtClean="0"/>
              <a:t>‹Nr.›</a:t>
            </a:fld>
            <a:endParaRPr lang="de-CH"/>
          </a:p>
        </p:txBody>
      </p:sp>
    </p:spTree>
    <p:extLst>
      <p:ext uri="{BB962C8B-B14F-4D97-AF65-F5344CB8AC3E}">
        <p14:creationId xmlns:p14="http://schemas.microsoft.com/office/powerpoint/2010/main" val="416831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3608" y="260648"/>
            <a:ext cx="7643192" cy="1156990"/>
          </a:xfrm>
          <a:prstGeom prst="rect">
            <a:avLst/>
          </a:prstGeom>
        </p:spPr>
        <p:txBody>
          <a:bodyPr vert="horz" lIns="91440" tIns="45720" rIns="91440" bIns="45720" rtlCol="0" anchor="ctr">
            <a:noAutofit/>
          </a:bodyPr>
          <a:lstStyle/>
          <a:p>
            <a:r>
              <a:rPr lang="de-CH" dirty="0" smtClean="0"/>
              <a:t>Titel</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dirty="0" smtClean="0"/>
              <a:t>ICT Medien PZ.BS</a:t>
            </a: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dirty="0" err="1" smtClean="0"/>
              <a:t>SaI</a:t>
            </a:r>
            <a:r>
              <a:rPr lang="de-CH" dirty="0" smtClean="0"/>
              <a:t>-Tagung 8.11.2011</a:t>
            </a:r>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CH" dirty="0" smtClean="0"/>
              <a:t> Seite </a:t>
            </a:r>
            <a:fld id="{593B6149-6B9D-4A8C-9C2B-73C4E6130705}" type="slidenum">
              <a:rPr lang="de-CH" smtClean="0"/>
              <a:pPr/>
              <a:t>‹Nr.›</a:t>
            </a:fld>
            <a:endParaRPr lang="de-CH"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536" y="260648"/>
            <a:ext cx="44291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8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069" y="2780928"/>
            <a:ext cx="452182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p:txBody>
          <a:bodyPr/>
          <a:lstStyle/>
          <a:p>
            <a:r>
              <a:rPr lang="de-CH" dirty="0" smtClean="0"/>
              <a:t>Pädagogisches Zentrum PZ.BS</a:t>
            </a:r>
            <a:br>
              <a:rPr lang="de-CH" dirty="0" smtClean="0"/>
            </a:br>
            <a:r>
              <a:rPr lang="de-CH" dirty="0" smtClean="0"/>
              <a:t>ICT Medien</a:t>
            </a:r>
            <a:endParaRPr lang="de-CH" dirty="0"/>
          </a:p>
        </p:txBody>
      </p:sp>
      <p:sp>
        <p:nvSpPr>
          <p:cNvPr id="5" name="Inhaltsplatzhalter 4"/>
          <p:cNvSpPr>
            <a:spLocks noGrp="1"/>
          </p:cNvSpPr>
          <p:nvPr>
            <p:ph idx="1"/>
          </p:nvPr>
        </p:nvSpPr>
        <p:spPr>
          <a:xfrm>
            <a:off x="1115616" y="1600200"/>
            <a:ext cx="4032448" cy="4525963"/>
          </a:xfrm>
        </p:spPr>
        <p:txBody>
          <a:bodyPr>
            <a:normAutofit/>
          </a:bodyPr>
          <a:lstStyle/>
          <a:p>
            <a:endParaRPr lang="de-CH" dirty="0" smtClean="0"/>
          </a:p>
          <a:p>
            <a:r>
              <a:rPr lang="de-CH" sz="4800" dirty="0" smtClean="0"/>
              <a:t>Phishing Mails</a:t>
            </a:r>
            <a:endParaRPr lang="de-CH" sz="4800" dirty="0"/>
          </a:p>
        </p:txBody>
      </p:sp>
    </p:spTree>
    <p:extLst>
      <p:ext uri="{BB962C8B-B14F-4D97-AF65-F5344CB8AC3E}">
        <p14:creationId xmlns:p14="http://schemas.microsoft.com/office/powerpoint/2010/main" val="1493032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Aufwand</a:t>
            </a:r>
            <a:endParaRPr lang="de-CH" dirty="0"/>
          </a:p>
        </p:txBody>
      </p:sp>
      <p:sp>
        <p:nvSpPr>
          <p:cNvPr id="3" name="Inhaltsplatzhalter 2"/>
          <p:cNvSpPr>
            <a:spLocks noGrp="1"/>
          </p:cNvSpPr>
          <p:nvPr>
            <p:ph idx="1"/>
          </p:nvPr>
        </p:nvSpPr>
        <p:spPr>
          <a:xfrm>
            <a:off x="827584" y="2060848"/>
            <a:ext cx="7859216" cy="4065315"/>
          </a:xfrm>
        </p:spPr>
        <p:txBody>
          <a:bodyPr>
            <a:normAutofit/>
          </a:bodyPr>
          <a:lstStyle/>
          <a:p>
            <a:endParaRPr lang="de-CH" sz="2400" dirty="0"/>
          </a:p>
          <a:p>
            <a:r>
              <a:rPr lang="de-CH" sz="2400" dirty="0" smtClean="0"/>
              <a:t>Bitte informieren Sie Kolleginnen und Kollegen, Schülerinnen und Schüler!</a:t>
            </a:r>
          </a:p>
          <a:p>
            <a:endParaRPr lang="de-CH" sz="2400" dirty="0"/>
          </a:p>
          <a:p>
            <a:r>
              <a:rPr lang="de-CH" sz="2400" dirty="0" smtClean="0"/>
              <a:t>Besten Dank!</a:t>
            </a:r>
          </a:p>
          <a:p>
            <a:endParaRPr lang="de-CH" sz="2400" dirty="0"/>
          </a:p>
          <a:p>
            <a:r>
              <a:rPr lang="de-CH" sz="2400" dirty="0" smtClean="0"/>
              <a:t>Das Team von ICT Medien</a:t>
            </a:r>
            <a:endParaRPr lang="de-CH" dirty="0"/>
          </a:p>
        </p:txBody>
      </p:sp>
    </p:spTree>
    <p:extLst>
      <p:ext uri="{BB962C8B-B14F-4D97-AF65-F5344CB8AC3E}">
        <p14:creationId xmlns:p14="http://schemas.microsoft.com/office/powerpoint/2010/main" val="1646203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b="1" dirty="0"/>
              <a:t>Was ist Phishing?</a:t>
            </a:r>
            <a:endParaRPr lang="de-CH" dirty="0"/>
          </a:p>
        </p:txBody>
      </p:sp>
      <p:sp>
        <p:nvSpPr>
          <p:cNvPr id="3" name="Rechteck 2"/>
          <p:cNvSpPr/>
          <p:nvPr/>
        </p:nvSpPr>
        <p:spPr>
          <a:xfrm>
            <a:off x="827584" y="1877337"/>
            <a:ext cx="7128792" cy="3785652"/>
          </a:xfrm>
          <a:prstGeom prst="rect">
            <a:avLst/>
          </a:prstGeom>
        </p:spPr>
        <p:txBody>
          <a:bodyPr wrap="square">
            <a:spAutoFit/>
          </a:bodyPr>
          <a:lstStyle/>
          <a:p>
            <a:r>
              <a:rPr lang="de-CH" sz="2400" b="1" dirty="0" smtClean="0"/>
              <a:t>Phishing</a:t>
            </a:r>
            <a:r>
              <a:rPr lang="de-CH" sz="2400" dirty="0" smtClean="0"/>
              <a:t>  </a:t>
            </a:r>
            <a:r>
              <a:rPr lang="de-CH" sz="2400" dirty="0"/>
              <a:t>werden Versuche von Tätern genannt, an Daten eines </a:t>
            </a:r>
            <a:r>
              <a:rPr lang="de-CH" sz="2400" dirty="0" smtClean="0"/>
              <a:t>Internet-Benutzers </a:t>
            </a:r>
            <a:r>
              <a:rPr lang="de-CH" sz="2400" dirty="0"/>
              <a:t>zu gelangen, damit Identitätsdiebstahl zu begehen und beispielweise über gefälschte WWW-Adressen, E-Mail </a:t>
            </a:r>
            <a:r>
              <a:rPr lang="de-CH" sz="2400"/>
              <a:t>oder </a:t>
            </a:r>
            <a:r>
              <a:rPr lang="de-CH" sz="2400" smtClean="0"/>
              <a:t>Kurznach-richten </a:t>
            </a:r>
            <a:r>
              <a:rPr lang="de-CH" sz="2400"/>
              <a:t>den </a:t>
            </a:r>
            <a:r>
              <a:rPr lang="de-CH" sz="2400" smtClean="0"/>
              <a:t>entsprechenden </a:t>
            </a:r>
            <a:r>
              <a:rPr lang="de-CH" sz="2400" dirty="0"/>
              <a:t>Personen zu schädigen (Kontoplünderung). Der Begriff ist ein englisches Kunstwort, das sich an </a:t>
            </a:r>
            <a:r>
              <a:rPr lang="de-CH" sz="2400" i="1" dirty="0" err="1"/>
              <a:t>fishing</a:t>
            </a:r>
            <a:r>
              <a:rPr lang="de-CH" sz="2400" dirty="0"/>
              <a:t> („Angeln“, „Fischen</a:t>
            </a:r>
            <a:r>
              <a:rPr lang="de-CH" sz="2400" dirty="0" smtClean="0"/>
              <a:t>“), </a:t>
            </a:r>
            <a:r>
              <a:rPr lang="de-CH" sz="2400" dirty="0"/>
              <a:t>evtl. in Anlehnung an Phreaking auch </a:t>
            </a:r>
            <a:r>
              <a:rPr lang="de-CH" sz="2400" i="1" dirty="0" err="1"/>
              <a:t>password</a:t>
            </a:r>
            <a:r>
              <a:rPr lang="de-CH" sz="2400" i="1" dirty="0"/>
              <a:t> </a:t>
            </a:r>
            <a:r>
              <a:rPr lang="de-CH" sz="2400" i="1" dirty="0" err="1"/>
              <a:t>fishing</a:t>
            </a:r>
            <a:r>
              <a:rPr lang="de-CH" sz="2400" dirty="0" smtClean="0"/>
              <a:t>, </a:t>
            </a:r>
            <a:r>
              <a:rPr lang="de-CH" sz="2400" dirty="0"/>
              <a:t>bildlich das „Angeln nach Passwörtern mit Ködern</a:t>
            </a:r>
            <a:r>
              <a:rPr lang="de-CH" sz="2400" dirty="0" smtClean="0"/>
              <a:t>“.</a:t>
            </a:r>
          </a:p>
          <a:p>
            <a:pPr algn="r"/>
            <a:r>
              <a:rPr lang="de-CH" sz="2400" i="1" dirty="0" smtClean="0"/>
              <a:t>Quelle</a:t>
            </a:r>
            <a:r>
              <a:rPr lang="de-CH" sz="2400" i="1" dirty="0"/>
              <a:t>: </a:t>
            </a:r>
            <a:r>
              <a:rPr lang="de-CH" sz="2400" i="1" dirty="0" err="1"/>
              <a:t>wikipedia</a:t>
            </a:r>
            <a:endParaRPr lang="de-CH" sz="2400" dirty="0"/>
          </a:p>
        </p:txBody>
      </p:sp>
    </p:spTree>
    <p:extLst>
      <p:ext uri="{BB962C8B-B14F-4D97-AF65-F5344CB8AC3E}">
        <p14:creationId xmlns:p14="http://schemas.microsoft.com/office/powerpoint/2010/main" val="286947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Was passiert dabei</a:t>
            </a:r>
            <a:r>
              <a:rPr lang="de-CH" b="1" dirty="0" smtClean="0"/>
              <a:t>?</a:t>
            </a:r>
            <a:endParaRPr lang="de-CH" dirty="0"/>
          </a:p>
        </p:txBody>
      </p:sp>
      <p:sp>
        <p:nvSpPr>
          <p:cNvPr id="3" name="Inhaltsplatzhalter 2"/>
          <p:cNvSpPr>
            <a:spLocks noGrp="1"/>
          </p:cNvSpPr>
          <p:nvPr>
            <p:ph idx="1"/>
          </p:nvPr>
        </p:nvSpPr>
        <p:spPr>
          <a:xfrm>
            <a:off x="755576" y="1844824"/>
            <a:ext cx="7920880" cy="4525963"/>
          </a:xfrm>
        </p:spPr>
        <p:txBody>
          <a:bodyPr>
            <a:normAutofit/>
          </a:bodyPr>
          <a:lstStyle/>
          <a:p>
            <a:r>
              <a:rPr lang="de-CH" sz="3400" dirty="0"/>
              <a:t/>
            </a:r>
            <a:br>
              <a:rPr lang="de-CH" sz="3400" dirty="0"/>
            </a:br>
            <a:r>
              <a:rPr lang="de-CH" sz="2400" dirty="0"/>
              <a:t>Die Betrüger versuchen, mit Hilfe von gefälschten E-Mails und Internetseiten an Benutzernamen und Passwörtern zu gelangen. Solche Mails oder Webseiten können durchaus so aussehen, als ob sie von Ihrer Bank oder einem anderen bekannten Unternehmen stammen. Oft wird eine dringende </a:t>
            </a:r>
            <a:r>
              <a:rPr lang="de-CH" sz="2400" dirty="0" smtClean="0"/>
              <a:t>Reaktion eingefordert oder eine negative Konsequenz angedroht.</a:t>
            </a:r>
            <a:r>
              <a:rPr lang="de-CH" sz="3400" dirty="0"/>
              <a:t/>
            </a:r>
            <a:br>
              <a:rPr lang="de-CH" sz="3400" dirty="0"/>
            </a:br>
            <a:endParaRPr lang="de-CH" dirty="0"/>
          </a:p>
        </p:txBody>
      </p:sp>
    </p:spTree>
    <p:extLst>
      <p:ext uri="{BB962C8B-B14F-4D97-AF65-F5344CB8AC3E}">
        <p14:creationId xmlns:p14="http://schemas.microsoft.com/office/powerpoint/2010/main" val="341755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Wie verhalte ich mich? </a:t>
            </a:r>
            <a:endParaRPr lang="de-CH" dirty="0"/>
          </a:p>
        </p:txBody>
      </p:sp>
      <p:sp>
        <p:nvSpPr>
          <p:cNvPr id="3" name="Inhaltsplatzhalter 2"/>
          <p:cNvSpPr>
            <a:spLocks noGrp="1"/>
          </p:cNvSpPr>
          <p:nvPr>
            <p:ph idx="1"/>
          </p:nvPr>
        </p:nvSpPr>
        <p:spPr>
          <a:xfrm>
            <a:off x="827584" y="3633680"/>
            <a:ext cx="7859216" cy="2747648"/>
          </a:xfrm>
        </p:spPr>
        <p:txBody>
          <a:bodyPr>
            <a:normAutofit/>
          </a:bodyPr>
          <a:lstStyle/>
          <a:p>
            <a:r>
              <a:rPr lang="de-CH" sz="2600" dirty="0">
                <a:solidFill>
                  <a:srgbClr val="FF0000"/>
                </a:solidFill>
              </a:rPr>
              <a:t>Bitte geben Sie auf gar keinen Fall Ihren Usernamen, Ihr Passwort oder andere persönliche Informationen bekannt! Klicken Sie nie auf einen aufgeführten Link! </a:t>
            </a:r>
            <a:r>
              <a:rPr lang="de-CH" sz="2600" dirty="0" smtClean="0">
                <a:solidFill>
                  <a:srgbClr val="FF0000"/>
                </a:solidFill>
              </a:rPr>
              <a:t>Öffnen Sie keinen Anhang! </a:t>
            </a:r>
          </a:p>
          <a:p>
            <a:r>
              <a:rPr lang="de-CH" sz="2600" dirty="0" smtClean="0">
                <a:solidFill>
                  <a:srgbClr val="FF0000"/>
                </a:solidFill>
              </a:rPr>
              <a:t>Löschen </a:t>
            </a:r>
            <a:r>
              <a:rPr lang="de-CH" sz="2600" dirty="0">
                <a:solidFill>
                  <a:srgbClr val="FF0000"/>
                </a:solidFill>
              </a:rPr>
              <a:t>Sie solche Mails umgehend!</a:t>
            </a:r>
          </a:p>
          <a:p>
            <a:endParaRPr lang="de-CH" sz="2600" dirty="0" smtClean="0"/>
          </a:p>
          <a:p>
            <a:endParaRPr lang="de-CH"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102"/>
          <a:stretch/>
        </p:blipFill>
        <p:spPr bwMode="auto">
          <a:xfrm rot="832132">
            <a:off x="5887822" y="673987"/>
            <a:ext cx="2873191" cy="26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90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ICT (</a:t>
            </a:r>
            <a:r>
              <a:rPr lang="de-CH" dirty="0" err="1" smtClean="0"/>
              <a:t>eduBS</a:t>
            </a:r>
            <a:r>
              <a:rPr lang="de-CH" dirty="0" smtClean="0"/>
              <a:t>)</a:t>
            </a:r>
            <a:endParaRPr lang="de-CH" dirty="0"/>
          </a:p>
        </p:txBody>
      </p:sp>
      <p:sp>
        <p:nvSpPr>
          <p:cNvPr id="3" name="Inhaltsplatzhalter 2"/>
          <p:cNvSpPr>
            <a:spLocks noGrp="1"/>
          </p:cNvSpPr>
          <p:nvPr>
            <p:ph idx="1"/>
          </p:nvPr>
        </p:nvSpPr>
        <p:spPr>
          <a:xfrm>
            <a:off x="827584" y="2060848"/>
            <a:ext cx="7859216" cy="4065315"/>
          </a:xfrm>
        </p:spPr>
        <p:txBody>
          <a:bodyPr>
            <a:normAutofit/>
          </a:bodyPr>
          <a:lstStyle/>
          <a:p>
            <a:endParaRPr lang="de-CH" sz="2600" dirty="0" smtClean="0"/>
          </a:p>
          <a:p>
            <a:r>
              <a:rPr lang="de-CH" sz="2400" dirty="0" smtClean="0"/>
              <a:t>ICT </a:t>
            </a:r>
            <a:r>
              <a:rPr lang="de-CH" sz="2400" dirty="0"/>
              <a:t>Medien (</a:t>
            </a:r>
            <a:r>
              <a:rPr lang="de-CH" sz="2400" dirty="0" err="1"/>
              <a:t>eduBS</a:t>
            </a:r>
            <a:r>
              <a:rPr lang="de-CH" sz="2400" dirty="0"/>
              <a:t>) und auch andere seriöse Unternehmen werden auf keinen Fall Lehrpersonen oder Schüler/innen per Mail auffordern, Username und Passwort zu übermitteln oder einzugeben.</a:t>
            </a:r>
          </a:p>
          <a:p>
            <a:endParaRPr lang="de-CH" dirty="0"/>
          </a:p>
        </p:txBody>
      </p:sp>
    </p:spTree>
    <p:extLst>
      <p:ext uri="{BB962C8B-B14F-4D97-AF65-F5344CB8AC3E}">
        <p14:creationId xmlns:p14="http://schemas.microsoft.com/office/powerpoint/2010/main" val="251363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Falls es doch passiert …</a:t>
            </a:r>
            <a:endParaRPr lang="de-CH" dirty="0"/>
          </a:p>
        </p:txBody>
      </p:sp>
      <p:sp>
        <p:nvSpPr>
          <p:cNvPr id="3" name="Inhaltsplatzhalter 2"/>
          <p:cNvSpPr>
            <a:spLocks noGrp="1"/>
          </p:cNvSpPr>
          <p:nvPr>
            <p:ph idx="1"/>
          </p:nvPr>
        </p:nvSpPr>
        <p:spPr>
          <a:xfrm>
            <a:off x="827584" y="2060848"/>
            <a:ext cx="7859216" cy="4065315"/>
          </a:xfrm>
        </p:spPr>
        <p:txBody>
          <a:bodyPr>
            <a:normAutofit/>
          </a:bodyPr>
          <a:lstStyle/>
          <a:p>
            <a:r>
              <a:rPr lang="de-CH" sz="2400" dirty="0"/>
              <a:t>Falls Sie irrtümlicherweise bereits auf ein solches Mail geantwortet haben, bitten wir Sie umgehend,  unseren Support unter 061 373 31 00 anzurufen.</a:t>
            </a:r>
          </a:p>
          <a:p>
            <a:endParaRPr lang="de-CH" sz="2600" dirty="0" smtClean="0"/>
          </a:p>
          <a:p>
            <a:endParaRPr lang="de-CH" dirty="0"/>
          </a:p>
        </p:txBody>
      </p:sp>
    </p:spTree>
    <p:extLst>
      <p:ext uri="{BB962C8B-B14F-4D97-AF65-F5344CB8AC3E}">
        <p14:creationId xmlns:p14="http://schemas.microsoft.com/office/powerpoint/2010/main" val="371133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Mögliche Folgen</a:t>
            </a:r>
            <a:endParaRPr lang="de-CH" dirty="0"/>
          </a:p>
        </p:txBody>
      </p:sp>
      <p:sp>
        <p:nvSpPr>
          <p:cNvPr id="3" name="Inhaltsplatzhalter 2"/>
          <p:cNvSpPr>
            <a:spLocks noGrp="1"/>
          </p:cNvSpPr>
          <p:nvPr>
            <p:ph idx="1"/>
          </p:nvPr>
        </p:nvSpPr>
        <p:spPr>
          <a:xfrm>
            <a:off x="827584" y="2996952"/>
            <a:ext cx="7859216" cy="3129211"/>
          </a:xfrm>
        </p:spPr>
        <p:txBody>
          <a:bodyPr>
            <a:normAutofit lnSpcReduction="10000"/>
          </a:bodyPr>
          <a:lstStyle/>
          <a:p>
            <a:r>
              <a:rPr lang="de-CH" sz="2400" dirty="0" smtClean="0"/>
              <a:t>Werden beispielsweise über einen gehackten </a:t>
            </a:r>
            <a:r>
              <a:rPr lang="de-CH" sz="2400" dirty="0" err="1" smtClean="0"/>
              <a:t>eduBS</a:t>
            </a:r>
            <a:r>
              <a:rPr lang="de-CH" sz="2400" dirty="0" smtClean="0"/>
              <a:t>-Account Spammails versandt, wird dies von Antispamsoftware registriert. Dies kann dazu führen, dass </a:t>
            </a:r>
            <a:r>
              <a:rPr lang="de-CH" sz="2400" dirty="0" err="1" smtClean="0"/>
              <a:t>eduBS</a:t>
            </a:r>
            <a:r>
              <a:rPr lang="de-CH" sz="2400" dirty="0" smtClean="0"/>
              <a:t> als Absender auf eine schwarze Liste gesetzt wird und alle </a:t>
            </a:r>
            <a:r>
              <a:rPr lang="de-CH" sz="2400" dirty="0" err="1" smtClean="0"/>
              <a:t>eduBS</a:t>
            </a:r>
            <a:r>
              <a:rPr lang="de-CH" sz="2400" dirty="0" smtClean="0"/>
              <a:t>-Mails blockiert werden. Davon sind dann viele «unschuldige» User betroffen.</a:t>
            </a:r>
          </a:p>
          <a:p>
            <a:r>
              <a:rPr lang="de-CH" sz="2400" dirty="0" smtClean="0"/>
              <a:t>Es ist in der Regel mit viel Aufwand verbunden, die Betreiber </a:t>
            </a:r>
            <a:r>
              <a:rPr lang="de-CH" sz="2400" dirty="0"/>
              <a:t>der Spamfilter </a:t>
            </a:r>
            <a:r>
              <a:rPr lang="de-CH" sz="2400" dirty="0" smtClean="0"/>
              <a:t>zu überzeugen, dass </a:t>
            </a:r>
            <a:r>
              <a:rPr lang="de-CH" sz="2400" dirty="0" err="1" smtClean="0"/>
              <a:t>eduBS</a:t>
            </a:r>
            <a:r>
              <a:rPr lang="de-CH" sz="2400" dirty="0" smtClean="0"/>
              <a:t> von der schwarzen Liste zu entfernen ist.</a:t>
            </a:r>
            <a:endParaRPr lang="de-CH" sz="2600" dirty="0" smtClean="0"/>
          </a:p>
          <a:p>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3" y="404664"/>
            <a:ext cx="4200467" cy="2520280"/>
          </a:xfrm>
          <a:prstGeom prst="rect">
            <a:avLst/>
          </a:prstGeom>
        </p:spPr>
      </p:pic>
    </p:spTree>
    <p:extLst>
      <p:ext uri="{BB962C8B-B14F-4D97-AF65-F5344CB8AC3E}">
        <p14:creationId xmlns:p14="http://schemas.microsoft.com/office/powerpoint/2010/main" val="2493153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eduBS</a:t>
            </a:r>
            <a:r>
              <a:rPr lang="de-CH" dirty="0" smtClean="0"/>
              <a:t> – einige Zahlen</a:t>
            </a:r>
            <a:endParaRPr lang="de-CH" dirty="0"/>
          </a:p>
        </p:txBody>
      </p:sp>
      <p:sp>
        <p:nvSpPr>
          <p:cNvPr id="3" name="Inhaltsplatzhalter 2"/>
          <p:cNvSpPr>
            <a:spLocks noGrp="1"/>
          </p:cNvSpPr>
          <p:nvPr>
            <p:ph idx="1"/>
          </p:nvPr>
        </p:nvSpPr>
        <p:spPr>
          <a:xfrm>
            <a:off x="827584" y="1916832"/>
            <a:ext cx="7859216" cy="4209331"/>
          </a:xfrm>
        </p:spPr>
        <p:txBody>
          <a:bodyPr>
            <a:normAutofit/>
          </a:bodyPr>
          <a:lstStyle/>
          <a:p>
            <a:pPr marL="342900" indent="-342900">
              <a:buFont typeface="Arial" pitchFamily="34" charset="0"/>
              <a:buChar char="•"/>
            </a:pPr>
            <a:r>
              <a:rPr lang="de-CH" sz="2400" dirty="0" smtClean="0"/>
              <a:t>Im Zeitraum des letzten Jahres wurden bei </a:t>
            </a:r>
            <a:r>
              <a:rPr lang="de-CH" sz="2400" dirty="0" err="1" smtClean="0"/>
              <a:t>eduBS</a:t>
            </a:r>
            <a:r>
              <a:rPr lang="de-CH" sz="2400" dirty="0" smtClean="0"/>
              <a:t>-Mail 4,2 </a:t>
            </a:r>
            <a:r>
              <a:rPr lang="de-CH" sz="2400" dirty="0" err="1" smtClean="0"/>
              <a:t>Mio</a:t>
            </a:r>
            <a:r>
              <a:rPr lang="de-CH" sz="2400" dirty="0" smtClean="0"/>
              <a:t> Mails empfangen und 3,2 Mails gesendet.</a:t>
            </a:r>
          </a:p>
          <a:p>
            <a:pPr marL="342900" indent="-342900">
              <a:buFont typeface="Arial" pitchFamily="34" charset="0"/>
              <a:buChar char="•"/>
            </a:pPr>
            <a:r>
              <a:rPr lang="de-CH" sz="2400" dirty="0" smtClean="0"/>
              <a:t>In diesem Zeitraum wurden vom Spamfilter 1,2 </a:t>
            </a:r>
            <a:r>
              <a:rPr lang="de-CH" sz="2400" dirty="0" err="1" smtClean="0"/>
              <a:t>Mio</a:t>
            </a:r>
            <a:r>
              <a:rPr lang="de-CH" sz="2400" dirty="0" smtClean="0"/>
              <a:t> Mails zurückgewiesen.</a:t>
            </a:r>
          </a:p>
          <a:p>
            <a:pPr marL="342900" indent="-342900">
              <a:buFont typeface="Arial" pitchFamily="34" charset="0"/>
              <a:buChar char="•"/>
            </a:pPr>
            <a:r>
              <a:rPr lang="de-CH" sz="2400" dirty="0" smtClean="0"/>
              <a:t>Dies bedeutet durchschnittlich pro Minute: 9,2 Mails empfangen und 7 Mails gesendet</a:t>
            </a:r>
          </a:p>
          <a:p>
            <a:pPr marL="342900" indent="-342900">
              <a:buFont typeface="Arial" pitchFamily="34" charset="0"/>
              <a:buChar char="•"/>
            </a:pPr>
            <a:r>
              <a:rPr lang="de-CH" sz="2400" dirty="0" smtClean="0"/>
              <a:t>Spitzenwerte: pro Minute  3140 </a:t>
            </a:r>
            <a:r>
              <a:rPr lang="de-CH" sz="2400" dirty="0"/>
              <a:t>Mails empfangen und </a:t>
            </a:r>
            <a:r>
              <a:rPr lang="de-CH" sz="2400" dirty="0" smtClean="0"/>
              <a:t>2049 </a:t>
            </a:r>
            <a:r>
              <a:rPr lang="de-CH" sz="2400" dirty="0"/>
              <a:t>Mails </a:t>
            </a:r>
            <a:r>
              <a:rPr lang="de-CH" sz="2400" dirty="0" smtClean="0"/>
              <a:t>gesendet</a:t>
            </a:r>
          </a:p>
          <a:p>
            <a:pPr marL="342900" indent="-342900">
              <a:buFont typeface="Arial" pitchFamily="34" charset="0"/>
              <a:buChar char="•"/>
            </a:pPr>
            <a:r>
              <a:rPr lang="de-CH" sz="2400" dirty="0" smtClean="0"/>
              <a:t>Diese Spitzenwerte sind </a:t>
            </a:r>
            <a:r>
              <a:rPr lang="de-CH" sz="2400" smtClean="0"/>
              <a:t>nur durch Spam </a:t>
            </a:r>
            <a:r>
              <a:rPr lang="de-CH" sz="2400" dirty="0" smtClean="0"/>
              <a:t>durch Phishing-Attacken erklärbar!</a:t>
            </a:r>
            <a:endParaRPr lang="de-CH" sz="2400" dirty="0"/>
          </a:p>
          <a:p>
            <a:pPr marL="342900" indent="-342900">
              <a:buFont typeface="Arial" pitchFamily="34" charset="0"/>
              <a:buChar char="•"/>
            </a:pPr>
            <a:endParaRPr lang="de-CH" sz="2400" dirty="0"/>
          </a:p>
        </p:txBody>
      </p:sp>
    </p:spTree>
    <p:extLst>
      <p:ext uri="{BB962C8B-B14F-4D97-AF65-F5344CB8AC3E}">
        <p14:creationId xmlns:p14="http://schemas.microsoft.com/office/powerpoint/2010/main" val="246598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Aufwand</a:t>
            </a:r>
            <a:endParaRPr lang="de-CH" dirty="0"/>
          </a:p>
        </p:txBody>
      </p:sp>
      <p:sp>
        <p:nvSpPr>
          <p:cNvPr id="3" name="Inhaltsplatzhalter 2"/>
          <p:cNvSpPr>
            <a:spLocks noGrp="1"/>
          </p:cNvSpPr>
          <p:nvPr>
            <p:ph idx="1"/>
          </p:nvPr>
        </p:nvSpPr>
        <p:spPr>
          <a:xfrm>
            <a:off x="827584" y="2060848"/>
            <a:ext cx="7859216" cy="4065315"/>
          </a:xfrm>
        </p:spPr>
        <p:txBody>
          <a:bodyPr>
            <a:normAutofit/>
          </a:bodyPr>
          <a:lstStyle/>
          <a:p>
            <a:r>
              <a:rPr lang="de-CH" sz="2400" dirty="0" smtClean="0"/>
              <a:t>Die Bearbeitung von Phishing- und Spamproblemen verursacht grossen Aufwand. Ein einziger Fall kann gut und gerne einen halben Tag Arbeit zur Folge haben, in gewissen Fällen sogar deutlich mehr. </a:t>
            </a:r>
          </a:p>
          <a:p>
            <a:endParaRPr lang="de-CH" sz="2400" dirty="0" smtClean="0"/>
          </a:p>
          <a:p>
            <a:endParaRPr lang="de-CH" sz="2400" dirty="0" smtClean="0"/>
          </a:p>
          <a:p>
            <a:endParaRPr lang="de-CH" sz="2400" dirty="0"/>
          </a:p>
          <a:p>
            <a:r>
              <a:rPr lang="de-CH" sz="2400" dirty="0" smtClean="0"/>
              <a:t>Verwenden Sie sichere Passwörter!</a:t>
            </a:r>
            <a:endParaRPr lang="de-CH"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4987">
            <a:off x="6425283" y="3368320"/>
            <a:ext cx="1908261" cy="2564904"/>
          </a:xfrm>
          <a:prstGeom prst="rect">
            <a:avLst/>
          </a:prstGeom>
        </p:spPr>
      </p:pic>
    </p:spTree>
    <p:extLst>
      <p:ext uri="{BB962C8B-B14F-4D97-AF65-F5344CB8AC3E}">
        <p14:creationId xmlns:p14="http://schemas.microsoft.com/office/powerpoint/2010/main" val="228920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Bildschirmpräsentation (4:3)</PresentationFormat>
  <Paragraphs>38</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Pädagogisches Zentrum PZ.BS ICT Medien</vt:lpstr>
      <vt:lpstr>Was ist Phishing?</vt:lpstr>
      <vt:lpstr>Was passiert dabei?</vt:lpstr>
      <vt:lpstr>Wie verhalte ich mich? </vt:lpstr>
      <vt:lpstr>ICT (eduBS)</vt:lpstr>
      <vt:lpstr>Falls es doch passiert …</vt:lpstr>
      <vt:lpstr>Mögliche Folgen</vt:lpstr>
      <vt:lpstr>eduBS – einige Zahlen</vt:lpstr>
      <vt:lpstr>Aufwand</vt:lpstr>
      <vt:lpstr>Aufwand</vt:lpstr>
    </vt:vector>
  </TitlesOfParts>
  <Company>ICT Basler Schulen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Bäumler</dc:creator>
  <cp:lastModifiedBy>Markus Bäumler</cp:lastModifiedBy>
  <cp:revision>46</cp:revision>
  <dcterms:created xsi:type="dcterms:W3CDTF">2011-10-26T12:42:59Z</dcterms:created>
  <dcterms:modified xsi:type="dcterms:W3CDTF">2012-01-05T09:06:50Z</dcterms:modified>
</cp:coreProperties>
</file>